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8663" r:id="rId2"/>
    <p:sldId id="2147378802" r:id="rId3"/>
    <p:sldId id="2147378806" r:id="rId4"/>
    <p:sldId id="2147378807" r:id="rId5"/>
    <p:sldId id="2147378813" r:id="rId6"/>
    <p:sldId id="2147378823" r:id="rId7"/>
    <p:sldId id="2147378814" r:id="rId8"/>
    <p:sldId id="2147378816" r:id="rId9"/>
    <p:sldId id="2147378817" r:id="rId10"/>
    <p:sldId id="2147378819" r:id="rId11"/>
    <p:sldId id="2147378820" r:id="rId12"/>
    <p:sldId id="4960" r:id="rId1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egani, Maria Giulia" initials="DMG" lastIdx="2" clrIdx="0">
    <p:extLst>
      <p:ext uri="{19B8F6BF-5375-455C-9EA6-DF929625EA0E}">
        <p15:presenceInfo xmlns:p15="http://schemas.microsoft.com/office/powerpoint/2012/main" userId="S::mariagiulia.donegani@bva-group.com::f12d1594-c2c1-4faa-a632-98c445e53f2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BFBFBF"/>
    <a:srgbClr val="ACB8CA"/>
    <a:srgbClr val="C5FFDF"/>
    <a:srgbClr val="A7E8FF"/>
    <a:srgbClr val="D92500"/>
    <a:srgbClr val="B3D9FF"/>
    <a:srgbClr val="0036A2"/>
    <a:srgbClr val="CCD1D7"/>
    <a:srgbClr val="7EB9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077D25-CA04-4C0F-822C-DA6A1AD8D65E}" v="67" dt="2025-09-19T08:39:58.0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9" autoAdjust="0"/>
    <p:restoredTop sz="94660"/>
  </p:normalViewPr>
  <p:slideViewPr>
    <p:cSldViewPr snapToGrid="0">
      <p:cViewPr varScale="1">
        <p:scale>
          <a:sx n="60" d="100"/>
          <a:sy n="60" d="100"/>
        </p:scale>
        <p:origin x="9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8.xml.rels><?xml version="1.0" encoding="UTF-8" standalone="yes"?>
<Relationships xmlns="http://schemas.openxmlformats.org/package/2006/relationships"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9.xml.rels><?xml version="1.0" encoding="UTF-8" standalone="yes"?>
<Relationships xmlns="http://schemas.openxmlformats.org/package/2006/relationships"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0.xml.rels><?xml version="1.0" encoding="UTF-8" standalone="yes"?>
<Relationships xmlns="http://schemas.openxmlformats.org/package/2006/relationships"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1.xml.rels><?xml version="1.0" encoding="UTF-8" standalone="yes"?>
<Relationships xmlns="http://schemas.openxmlformats.org/package/2006/relationships"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286884633679407"/>
          <c:y val="0.10351873611902981"/>
          <c:w val="0.47516410423734479"/>
          <c:h val="0.795083739493148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FALSO (1-5)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bg1"/>
                    </a:solidFill>
                    <a:latin typeface="+mj-lt"/>
                    <a:ea typeface="Arial"/>
                    <a:cs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Foglio1!$A$2:$A$5</c:f>
              <c:strCache>
                <c:ptCount val="4"/>
                <c:pt idx="0">
                  <c:v>È pericolosa per sé</c:v>
                </c:pt>
                <c:pt idx="1">
                  <c:v>Può diventare facilmente aggressiva e violenta</c:v>
                </c:pt>
                <c:pt idx="2">
                  <c:v>Non rispetta le regole sociali condivise</c:v>
                </c:pt>
                <c:pt idx="3">
                  <c:v>È pericolosa per gli altri</c:v>
                </c:pt>
              </c:strCache>
            </c:strRef>
          </c:cat>
          <c:val>
            <c:numRef>
              <c:f>Foglio1!$B$2:$B$5</c:f>
              <c:numCache>
                <c:formatCode>#,##0;\-#,##0;\-</c:formatCode>
                <c:ptCount val="4"/>
                <c:pt idx="0">
                  <c:v>28.4</c:v>
                </c:pt>
                <c:pt idx="1">
                  <c:v>37.1</c:v>
                </c:pt>
                <c:pt idx="2">
                  <c:v>44.9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A4-4FC8-AD6F-676EF045DA83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VERO (6-10)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bg1"/>
                    </a:solidFill>
                    <a:latin typeface="+mj-lt"/>
                    <a:ea typeface="Arial"/>
                    <a:cs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Foglio1!$A$2:$A$5</c:f>
              <c:strCache>
                <c:ptCount val="4"/>
                <c:pt idx="0">
                  <c:v>È pericolosa per sé</c:v>
                </c:pt>
                <c:pt idx="1">
                  <c:v>Può diventare facilmente aggressiva e violenta</c:v>
                </c:pt>
                <c:pt idx="2">
                  <c:v>Non rispetta le regole sociali condivise</c:v>
                </c:pt>
                <c:pt idx="3">
                  <c:v>È pericolosa per gli altri</c:v>
                </c:pt>
              </c:strCache>
            </c:strRef>
          </c:cat>
          <c:val>
            <c:numRef>
              <c:f>Foglio1!$C$2:$C$5</c:f>
              <c:numCache>
                <c:formatCode>#,##0;\-#,##0;\-</c:formatCode>
                <c:ptCount val="4"/>
                <c:pt idx="0">
                  <c:v>71.599999999999994</c:v>
                </c:pt>
                <c:pt idx="1">
                  <c:v>62.9</c:v>
                </c:pt>
                <c:pt idx="2">
                  <c:v>55.1</c:v>
                </c:pt>
                <c:pt idx="3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A4-4FC8-AD6F-676EF045D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2024423808"/>
        <c:axId val="2024432448"/>
      </c:barChart>
      <c:catAx>
        <c:axId val="20244238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24432448"/>
        <c:crosses val="autoZero"/>
        <c:auto val="1"/>
        <c:lblAlgn val="ctr"/>
        <c:lblOffset val="100"/>
        <c:noMultiLvlLbl val="0"/>
      </c:catAx>
      <c:valAx>
        <c:axId val="2024432448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202442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8055475841356077"/>
          <c:y val="4.5934991263327556E-2"/>
          <c:w val="0.48222548067662285"/>
          <c:h val="5.23623335945969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090823388519941"/>
          <c:y val="0"/>
          <c:w val="0.60909176611480054"/>
          <c:h val="1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7A7-4B3E-A375-27B0144DC7A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E0D-4FA2-9DC3-3CF7EC4AD757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C7A7-4B3E-A375-27B0144DC7AB}"/>
              </c:ext>
            </c:extLst>
          </c:dPt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latin typeface="+mj-lt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Con un professionista (psicologo, counselor, psichiatra…)</c:v>
                </c:pt>
                <c:pt idx="1">
                  <c:v>Con la mia famiglia</c:v>
                </c:pt>
                <c:pt idx="2">
                  <c:v>Con i miei amici o conoscenti</c:v>
                </c:pt>
                <c:pt idx="3">
                  <c:v>Su piattaforme online / forum anonimo</c:v>
                </c:pt>
                <c:pt idx="4">
                  <c:v>Con una figura religiosa o spirituale</c:v>
                </c:pt>
                <c:pt idx="5">
                  <c:v>Preferirei NON parlarne con nessuno</c:v>
                </c:pt>
              </c:strCache>
            </c:strRef>
          </c:cat>
          <c:val>
            <c:numRef>
              <c:f>Sheet1!$B$2:$B$7</c:f>
              <c:numCache>
                <c:formatCode>#,##0;\-#,##0;\-</c:formatCode>
                <c:ptCount val="6"/>
                <c:pt idx="0">
                  <c:v>75.900000000000006</c:v>
                </c:pt>
                <c:pt idx="1">
                  <c:v>58.3</c:v>
                </c:pt>
                <c:pt idx="2">
                  <c:v>32.5</c:v>
                </c:pt>
                <c:pt idx="3">
                  <c:v>9.8000000000000007</c:v>
                </c:pt>
                <c:pt idx="4">
                  <c:v>8.4</c:v>
                </c:pt>
                <c:pt idx="5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A7-4B3E-A375-27B0144DC7A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37177600"/>
        <c:axId val="37187584"/>
      </c:barChart>
      <c:catAx>
        <c:axId val="3717760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 b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pPr>
            <a:endParaRPr lang="it-IT"/>
          </a:p>
        </c:txPr>
        <c:crossAx val="37187584"/>
        <c:crosses val="autoZero"/>
        <c:auto val="0"/>
        <c:lblAlgn val="ctr"/>
        <c:lblOffset val="100"/>
        <c:noMultiLvlLbl val="0"/>
      </c:catAx>
      <c:valAx>
        <c:axId val="37187584"/>
        <c:scaling>
          <c:orientation val="minMax"/>
          <c:max val="100"/>
          <c:min val="0"/>
        </c:scaling>
        <c:delete val="1"/>
        <c:axPos val="t"/>
        <c:numFmt formatCode="#,##0;\-#,##0;\-" sourceLinked="1"/>
        <c:majorTickMark val="out"/>
        <c:minorTickMark val="none"/>
        <c:tickLblPos val="nextTo"/>
        <c:crossAx val="37177600"/>
        <c:crosses val="autoZero"/>
        <c:crossBetween val="between"/>
      </c:valAx>
      <c:spPr>
        <a:noFill/>
        <a:ln w="13672">
          <a:noFill/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1" i="0" u="none" strike="noStrike" baseline="0">
          <a:solidFill>
            <a:schemeClr val="tx1"/>
          </a:solidFill>
          <a:latin typeface="Gill Sans MT" pitchFamily="34" charset="0"/>
          <a:ea typeface="Arial"/>
          <a:cs typeface="Arial"/>
        </a:defRPr>
      </a:pPr>
      <a:endParaRPr lang="it-IT"/>
    </a:p>
  </c:tx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525859267591546E-2"/>
          <c:y val="2.9424879462255589E-2"/>
          <c:w val="0.94886579177602803"/>
          <c:h val="0.81429404616946832"/>
        </c:manualLayout>
      </c:layout>
      <c:barChart>
        <c:barDir val="col"/>
        <c:grouping val="stacked"/>
        <c:varyColors val="0"/>
        <c:ser>
          <c:idx val="0"/>
          <c:order val="1"/>
          <c:tx>
            <c:strRef>
              <c:f>Foglio1!$A$2</c:f>
              <c:strCache>
                <c:ptCount val="1"/>
                <c:pt idx="0">
                  <c:v>è curabile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bg1"/>
                    </a:solidFill>
                    <a:latin typeface="+mj-lt"/>
                    <a:ea typeface="Arial"/>
                    <a:cs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Foglio1!$B$1:$H$1</c:f>
              <c:strCache>
                <c:ptCount val="7"/>
                <c:pt idx="0">
                  <c:v>2022</c:v>
                </c:pt>
                <c:pt idx="1">
                  <c:v>2025</c:v>
                </c:pt>
                <c:pt idx="2">
                  <c:v>Uomo</c:v>
                </c:pt>
                <c:pt idx="3">
                  <c:v>Donna</c:v>
                </c:pt>
                <c:pt idx="4">
                  <c:v>18-34 anni</c:v>
                </c:pt>
                <c:pt idx="5">
                  <c:v>35-54 anni</c:v>
                </c:pt>
                <c:pt idx="6">
                  <c:v>over 55 anni</c:v>
                </c:pt>
              </c:strCache>
            </c:strRef>
          </c:cat>
          <c:val>
            <c:numRef>
              <c:f>Foglio1!$B$2:$H$2</c:f>
              <c:numCache>
                <c:formatCode>#,##0;\-#,##0;\-</c:formatCode>
                <c:ptCount val="7"/>
                <c:pt idx="0">
                  <c:v>65.599999999999994</c:v>
                </c:pt>
                <c:pt idx="1">
                  <c:v>59.7</c:v>
                </c:pt>
                <c:pt idx="2">
                  <c:v>54.4</c:v>
                </c:pt>
                <c:pt idx="3">
                  <c:v>65.099999999999994</c:v>
                </c:pt>
                <c:pt idx="4">
                  <c:v>60.6</c:v>
                </c:pt>
                <c:pt idx="5">
                  <c:v>58.6</c:v>
                </c:pt>
                <c:pt idx="6">
                  <c:v>61.8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D8-44B9-B7D0-81EECA2D29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2118566495"/>
        <c:axId val="2118567935"/>
        <c:extLst>
          <c:ext xmlns:c15="http://schemas.microsoft.com/office/drawing/2012/chart" uri="{02D57815-91ED-43cb-92C2-25804820EDAC}">
            <c15:filteredBar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Foglio1!$A$3</c15:sqref>
                        </c15:formulaRef>
                      </c:ext>
                    </c:extLst>
                    <c:strCache>
                      <c:ptCount val="1"/>
                      <c:pt idx="0">
                        <c:v>Non è curabile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numFmt formatCode="0\%;0\%" sourceLinked="0"/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0">
                      <a:spAutoFit/>
                    </a:bodyPr>
                    <a:lstStyle/>
                    <a:p>
                      <a:pPr algn="ctr">
                        <a:defRPr lang="en-US" sz="1600" b="1" i="0" u="none" strike="noStrike" kern="1200" baseline="0">
                          <a:solidFill>
                            <a:schemeClr val="bg1"/>
                          </a:solidFill>
                          <a:latin typeface="+mj-lt"/>
                          <a:ea typeface="Arial"/>
                          <a:cs typeface="Arial"/>
                        </a:defRPr>
                      </a:pPr>
                      <a:endParaRPr lang="it-IT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Foglio1!$B$1:$H$1</c15:sqref>
                        </c15:formulaRef>
                      </c:ext>
                    </c:extLst>
                    <c:strCache>
                      <c:ptCount val="7"/>
                      <c:pt idx="0">
                        <c:v>2022</c:v>
                      </c:pt>
                      <c:pt idx="1">
                        <c:v>2025</c:v>
                      </c:pt>
                      <c:pt idx="2">
                        <c:v>Uomo</c:v>
                      </c:pt>
                      <c:pt idx="3">
                        <c:v>Donna</c:v>
                      </c:pt>
                      <c:pt idx="4">
                        <c:v>18-34 anni</c:v>
                      </c:pt>
                      <c:pt idx="5">
                        <c:v>35-54 anni</c:v>
                      </c:pt>
                      <c:pt idx="6">
                        <c:v>over 55 anni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Foglio1!$B$3:$H$3</c15:sqref>
                        </c15:formulaRef>
                      </c:ext>
                    </c:extLst>
                    <c:numCache>
                      <c:formatCode>#,##0;\-#,##0;\-</c:formatCode>
                      <c:ptCount val="7"/>
                      <c:pt idx="0">
                        <c:v>34.5</c:v>
                      </c:pt>
                      <c:pt idx="1">
                        <c:v>40.299999999999997</c:v>
                      </c:pt>
                      <c:pt idx="2">
                        <c:v>45.6</c:v>
                      </c:pt>
                      <c:pt idx="3">
                        <c:v>34.9</c:v>
                      </c:pt>
                      <c:pt idx="4">
                        <c:v>39.4</c:v>
                      </c:pt>
                      <c:pt idx="5">
                        <c:v>41.4</c:v>
                      </c:pt>
                      <c:pt idx="6">
                        <c:v>38.200000000000003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C5D8-44B9-B7D0-81EECA2D29F0}"/>
                  </c:ext>
                </c:extLst>
              </c15:ser>
            </c15:filteredBarSeries>
          </c:ext>
        </c:extLst>
      </c:barChart>
      <c:catAx>
        <c:axId val="2118566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18567935"/>
        <c:crosses val="autoZero"/>
        <c:auto val="1"/>
        <c:lblAlgn val="ctr"/>
        <c:lblOffset val="100"/>
        <c:noMultiLvlLbl val="0"/>
      </c:catAx>
      <c:valAx>
        <c:axId val="2118567935"/>
        <c:scaling>
          <c:orientation val="minMax"/>
          <c:max val="100"/>
          <c:min val="0"/>
        </c:scaling>
        <c:delete val="1"/>
        <c:axPos val="l"/>
        <c:numFmt formatCode="#,##0;\-#,##0;\-" sourceLinked="1"/>
        <c:majorTickMark val="out"/>
        <c:minorTickMark val="none"/>
        <c:tickLblPos val="nextTo"/>
        <c:crossAx val="21185664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090823388519941"/>
          <c:y val="0"/>
          <c:w val="0.5159229580939485"/>
          <c:h val="1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Sheet1!$B$2</c:f>
              <c:strCache>
                <c:ptCount val="1"/>
                <c:pt idx="0">
                  <c:v>usano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42C-4D76-B122-C58DF837513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42C-4D76-B122-C58DF837513F}"/>
              </c:ext>
            </c:extLst>
          </c:dPt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latin typeface="+mj-lt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Sheet1!$A$3:$A$9</c:f>
              <c:strCache>
                <c:ptCount val="7"/>
                <c:pt idx="0">
                  <c:v>Instagram</c:v>
                </c:pt>
                <c:pt idx="1">
                  <c:v>Facebook</c:v>
                </c:pt>
                <c:pt idx="2">
                  <c:v>YouTube</c:v>
                </c:pt>
                <c:pt idx="3">
                  <c:v>TikTok</c:v>
                </c:pt>
                <c:pt idx="4">
                  <c:v>Linkedin</c:v>
                </c:pt>
                <c:pt idx="5">
                  <c:v>X</c:v>
                </c:pt>
                <c:pt idx="6">
                  <c:v>Reddit</c:v>
                </c:pt>
              </c:strCache>
            </c:strRef>
          </c:cat>
          <c:val>
            <c:numRef>
              <c:f>Sheet1!$B$3:$B$9</c:f>
              <c:numCache>
                <c:formatCode>#,##0;\-#,##0;\-</c:formatCode>
                <c:ptCount val="7"/>
                <c:pt idx="0">
                  <c:v>92.7</c:v>
                </c:pt>
                <c:pt idx="1">
                  <c:v>78.900000000000006</c:v>
                </c:pt>
                <c:pt idx="2">
                  <c:v>73.400000000000006</c:v>
                </c:pt>
                <c:pt idx="3">
                  <c:v>57.2</c:v>
                </c:pt>
                <c:pt idx="4">
                  <c:v>32.700000000000003</c:v>
                </c:pt>
                <c:pt idx="5">
                  <c:v>19.899999999999999</c:v>
                </c:pt>
                <c:pt idx="6">
                  <c:v>15.9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2C-4D76-B122-C58DF837513F}"/>
            </c:ext>
          </c:extLst>
        </c:ser>
        <c:ser>
          <c:idx val="0"/>
          <c:order val="1"/>
          <c:tx>
            <c:strRef>
              <c:f>Sheet1!$C$2</c:f>
              <c:strCache>
                <c:ptCount val="1"/>
                <c:pt idx="0">
                  <c:v>tutti i giorni</c:v>
                </c:pt>
              </c:strCache>
            </c:strRef>
          </c:tx>
          <c:invertIfNegative val="0"/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tx1"/>
                    </a:solidFill>
                    <a:latin typeface="+mj-lt"/>
                    <a:ea typeface="Arial"/>
                    <a:cs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Sheet1!$A$3:$A$9</c:f>
              <c:strCache>
                <c:ptCount val="7"/>
                <c:pt idx="0">
                  <c:v>Instagram</c:v>
                </c:pt>
                <c:pt idx="1">
                  <c:v>Facebook</c:v>
                </c:pt>
                <c:pt idx="2">
                  <c:v>YouTube</c:v>
                </c:pt>
                <c:pt idx="3">
                  <c:v>TikTok</c:v>
                </c:pt>
                <c:pt idx="4">
                  <c:v>Linkedin</c:v>
                </c:pt>
                <c:pt idx="5">
                  <c:v>X</c:v>
                </c:pt>
                <c:pt idx="6">
                  <c:v>Reddit</c:v>
                </c:pt>
              </c:strCache>
            </c:strRef>
          </c:cat>
          <c:val>
            <c:numRef>
              <c:f>Sheet1!$C$3:$C$9</c:f>
              <c:numCache>
                <c:formatCode>#,##0;\-#,##0;\-</c:formatCode>
                <c:ptCount val="7"/>
                <c:pt idx="0">
                  <c:v>83.765137614678892</c:v>
                </c:pt>
                <c:pt idx="1">
                  <c:v>62.961467889908263</c:v>
                </c:pt>
                <c:pt idx="2">
                  <c:v>45.871559633027523</c:v>
                </c:pt>
                <c:pt idx="3">
                  <c:v>47.064525993883791</c:v>
                </c:pt>
                <c:pt idx="4">
                  <c:v>13.448623853211011</c:v>
                </c:pt>
                <c:pt idx="5">
                  <c:v>10.992354740061161</c:v>
                </c:pt>
                <c:pt idx="6">
                  <c:v>7.0287461773700315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42C-4D76-B122-C58DF837513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37177600"/>
        <c:axId val="37187584"/>
      </c:barChart>
      <c:catAx>
        <c:axId val="3717760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 b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pPr>
            <a:endParaRPr lang="it-IT"/>
          </a:p>
        </c:txPr>
        <c:crossAx val="37187584"/>
        <c:crosses val="autoZero"/>
        <c:auto val="0"/>
        <c:lblAlgn val="ctr"/>
        <c:lblOffset val="100"/>
        <c:noMultiLvlLbl val="0"/>
      </c:catAx>
      <c:valAx>
        <c:axId val="37187584"/>
        <c:scaling>
          <c:orientation val="minMax"/>
          <c:max val="100"/>
          <c:min val="0"/>
        </c:scaling>
        <c:delete val="1"/>
        <c:axPos val="t"/>
        <c:numFmt formatCode="#,##0;\-#,##0;\-" sourceLinked="1"/>
        <c:majorTickMark val="out"/>
        <c:minorTickMark val="none"/>
        <c:tickLblPos val="nextTo"/>
        <c:crossAx val="37177600"/>
        <c:crosses val="autoZero"/>
        <c:crossBetween val="between"/>
      </c:valAx>
      <c:spPr>
        <a:noFill/>
        <a:ln w="13672">
          <a:noFill/>
          <a:prstDash val="solid"/>
        </a:ln>
      </c:spPr>
    </c:plotArea>
    <c:legend>
      <c:legendPos val="r"/>
      <c:layout>
        <c:manualLayout>
          <c:xMode val="edge"/>
          <c:yMode val="edge"/>
          <c:x val="0.73018199982105747"/>
          <c:y val="0.8591572781066541"/>
          <c:w val="0.24183909816813609"/>
          <c:h val="0.10529031529439492"/>
        </c:manualLayout>
      </c:layout>
      <c:overlay val="0"/>
      <c:txPr>
        <a:bodyPr/>
        <a:lstStyle/>
        <a:p>
          <a:pPr>
            <a:defRPr b="0">
              <a:latin typeface="+mj-lt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1" i="0" u="none" strike="noStrike" baseline="0">
          <a:solidFill>
            <a:schemeClr val="tx1"/>
          </a:solidFill>
          <a:latin typeface="Gill Sans MT" pitchFamily="34" charset="0"/>
          <a:ea typeface="Arial"/>
          <a:cs typeface="Arial"/>
        </a:defRPr>
      </a:pPr>
      <a:endParaRPr lang="it-IT"/>
    </a:p>
  </c:tx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090823388519941"/>
          <c:y val="0"/>
          <c:w val="0.5159229580939485"/>
          <c:h val="1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Sheet1!$D$2</c:f>
              <c:strCache>
                <c:ptCount val="1"/>
                <c:pt idx="0">
                  <c:v>usano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latin typeface="+mj-lt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Sheet1!$A$3:$A$9</c:f>
              <c:strCache>
                <c:ptCount val="7"/>
                <c:pt idx="0">
                  <c:v>Facebook</c:v>
                </c:pt>
                <c:pt idx="1">
                  <c:v>Instagram</c:v>
                </c:pt>
                <c:pt idx="2">
                  <c:v>YouTube</c:v>
                </c:pt>
                <c:pt idx="3">
                  <c:v>Linkedin</c:v>
                </c:pt>
                <c:pt idx="4">
                  <c:v>TikTok</c:v>
                </c:pt>
                <c:pt idx="5">
                  <c:v>X</c:v>
                </c:pt>
                <c:pt idx="6">
                  <c:v>Reddit</c:v>
                </c:pt>
              </c:strCache>
            </c:strRef>
          </c:cat>
          <c:val>
            <c:numRef>
              <c:f>Sheet1!$D$3:$D$9</c:f>
              <c:numCache>
                <c:formatCode>#,##0;\-#,##0;\-</c:formatCode>
                <c:ptCount val="7"/>
                <c:pt idx="0">
                  <c:v>87.4</c:v>
                </c:pt>
                <c:pt idx="1">
                  <c:v>77.599999999999994</c:v>
                </c:pt>
                <c:pt idx="2">
                  <c:v>72.3</c:v>
                </c:pt>
                <c:pt idx="3">
                  <c:v>39.299999999999997</c:v>
                </c:pt>
                <c:pt idx="4">
                  <c:v>36.200000000000003</c:v>
                </c:pt>
                <c:pt idx="5">
                  <c:v>15.7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83-4619-B1BD-0CD0AF3E35E9}"/>
            </c:ext>
          </c:extLst>
        </c:ser>
        <c:ser>
          <c:idx val="0"/>
          <c:order val="1"/>
          <c:tx>
            <c:strRef>
              <c:f>Sheet1!$E$2</c:f>
              <c:strCache>
                <c:ptCount val="1"/>
                <c:pt idx="0">
                  <c:v>tutti i giorni</c:v>
                </c:pt>
              </c:strCache>
            </c:strRef>
          </c:tx>
          <c:invertIfNegative val="0"/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tx1"/>
                    </a:solidFill>
                    <a:latin typeface="+mj-lt"/>
                    <a:ea typeface="Arial"/>
                    <a:cs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Sheet1!$A$3:$A$9</c:f>
              <c:strCache>
                <c:ptCount val="7"/>
                <c:pt idx="0">
                  <c:v>Facebook</c:v>
                </c:pt>
                <c:pt idx="1">
                  <c:v>Instagram</c:v>
                </c:pt>
                <c:pt idx="2">
                  <c:v>YouTube</c:v>
                </c:pt>
                <c:pt idx="3">
                  <c:v>Linkedin</c:v>
                </c:pt>
                <c:pt idx="4">
                  <c:v>TikTok</c:v>
                </c:pt>
                <c:pt idx="5">
                  <c:v>X</c:v>
                </c:pt>
                <c:pt idx="6">
                  <c:v>Reddit</c:v>
                </c:pt>
              </c:strCache>
            </c:strRef>
          </c:cat>
          <c:val>
            <c:numRef>
              <c:f>Sheet1!$E$3:$E$9</c:f>
              <c:numCache>
                <c:formatCode>#,##0;\-#,##0;\-</c:formatCode>
                <c:ptCount val="7"/>
                <c:pt idx="0">
                  <c:v>78.947001934235971</c:v>
                </c:pt>
                <c:pt idx="1">
                  <c:v>64.2220502901354</c:v>
                </c:pt>
                <c:pt idx="2">
                  <c:v>46.587234042553192</c:v>
                </c:pt>
                <c:pt idx="3">
                  <c:v>15.863056092843326</c:v>
                </c:pt>
                <c:pt idx="4">
                  <c:v>26.693617021276591</c:v>
                </c:pt>
                <c:pt idx="5">
                  <c:v>7.5516441005802708</c:v>
                </c:pt>
                <c:pt idx="6">
                  <c:v>3.2918762088974853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83-4619-B1BD-0CD0AF3E35E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37177600"/>
        <c:axId val="37187584"/>
      </c:barChart>
      <c:catAx>
        <c:axId val="3717760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 b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pPr>
            <a:endParaRPr lang="it-IT"/>
          </a:p>
        </c:txPr>
        <c:crossAx val="37187584"/>
        <c:crosses val="autoZero"/>
        <c:auto val="0"/>
        <c:lblAlgn val="ctr"/>
        <c:lblOffset val="100"/>
        <c:noMultiLvlLbl val="0"/>
      </c:catAx>
      <c:valAx>
        <c:axId val="37187584"/>
        <c:scaling>
          <c:orientation val="minMax"/>
          <c:max val="100"/>
          <c:min val="0"/>
        </c:scaling>
        <c:delete val="1"/>
        <c:axPos val="t"/>
        <c:numFmt formatCode="#,##0;\-#,##0;\-" sourceLinked="1"/>
        <c:majorTickMark val="out"/>
        <c:minorTickMark val="none"/>
        <c:tickLblPos val="nextTo"/>
        <c:crossAx val="37177600"/>
        <c:crosses val="autoZero"/>
        <c:crossBetween val="between"/>
      </c:valAx>
      <c:spPr>
        <a:noFill/>
        <a:ln w="13672">
          <a:noFill/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1" i="0" u="none" strike="noStrike" baseline="0">
          <a:solidFill>
            <a:schemeClr val="tx1"/>
          </a:solidFill>
          <a:latin typeface="Gill Sans MT" pitchFamily="34" charset="0"/>
          <a:ea typeface="Arial"/>
          <a:cs typeface="Arial"/>
        </a:defRPr>
      </a:pPr>
      <a:endParaRPr lang="it-IT"/>
    </a:p>
  </c:txPr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090823388519941"/>
          <c:y val="0"/>
          <c:w val="0.5159229580939485"/>
          <c:h val="1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Sheet1!$F$2</c:f>
              <c:strCache>
                <c:ptCount val="1"/>
                <c:pt idx="0">
                  <c:v>usano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latin typeface="+mj-lt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Sheet1!$A$3:$A$9</c:f>
              <c:strCache>
                <c:ptCount val="7"/>
                <c:pt idx="0">
                  <c:v>Facebook</c:v>
                </c:pt>
                <c:pt idx="1">
                  <c:v>YouTube</c:v>
                </c:pt>
                <c:pt idx="2">
                  <c:v>Instagram</c:v>
                </c:pt>
                <c:pt idx="3">
                  <c:v>TikTok</c:v>
                </c:pt>
                <c:pt idx="4">
                  <c:v>Linkedin</c:v>
                </c:pt>
                <c:pt idx="5">
                  <c:v>X</c:v>
                </c:pt>
                <c:pt idx="6">
                  <c:v>Reddit</c:v>
                </c:pt>
              </c:strCache>
            </c:strRef>
          </c:cat>
          <c:val>
            <c:numRef>
              <c:f>Sheet1!$F$3:$F$9</c:f>
              <c:numCache>
                <c:formatCode>#,##0;\-#,##0;\-</c:formatCode>
                <c:ptCount val="7"/>
                <c:pt idx="0">
                  <c:v>86</c:v>
                </c:pt>
                <c:pt idx="1">
                  <c:v>72</c:v>
                </c:pt>
                <c:pt idx="2">
                  <c:v>67.5</c:v>
                </c:pt>
                <c:pt idx="3">
                  <c:v>38.200000000000003</c:v>
                </c:pt>
                <c:pt idx="4">
                  <c:v>31.8</c:v>
                </c:pt>
                <c:pt idx="5">
                  <c:v>14.6</c:v>
                </c:pt>
                <c:pt idx="6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40-49BA-844E-F7B1FB1BAE3B}"/>
            </c:ext>
          </c:extLst>
        </c:ser>
        <c:ser>
          <c:idx val="0"/>
          <c:order val="1"/>
          <c:tx>
            <c:strRef>
              <c:f>Sheet1!$G$2</c:f>
              <c:strCache>
                <c:ptCount val="1"/>
                <c:pt idx="0">
                  <c:v>tutti i giorni</c:v>
                </c:pt>
              </c:strCache>
            </c:strRef>
          </c:tx>
          <c:invertIfNegative val="0"/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tx1"/>
                    </a:solidFill>
                    <a:latin typeface="+mj-lt"/>
                    <a:ea typeface="Arial"/>
                    <a:cs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Sheet1!$A$3:$A$9</c:f>
              <c:strCache>
                <c:ptCount val="7"/>
                <c:pt idx="0">
                  <c:v>Facebook</c:v>
                </c:pt>
                <c:pt idx="1">
                  <c:v>YouTube</c:v>
                </c:pt>
                <c:pt idx="2">
                  <c:v>Instagram</c:v>
                </c:pt>
                <c:pt idx="3">
                  <c:v>TikTok</c:v>
                </c:pt>
                <c:pt idx="4">
                  <c:v>Linkedin</c:v>
                </c:pt>
                <c:pt idx="5">
                  <c:v>X</c:v>
                </c:pt>
                <c:pt idx="6">
                  <c:v>Reddit</c:v>
                </c:pt>
              </c:strCache>
            </c:strRef>
          </c:cat>
          <c:val>
            <c:numRef>
              <c:f>Sheet1!$G$3:$G$9</c:f>
              <c:numCache>
                <c:formatCode>#,##0;\-#,##0;\-</c:formatCode>
                <c:ptCount val="7"/>
                <c:pt idx="0">
                  <c:v>79.022292993630572</c:v>
                </c:pt>
                <c:pt idx="1">
                  <c:v>40.161783439490442</c:v>
                </c:pt>
                <c:pt idx="2">
                  <c:v>47.126114649681526</c:v>
                </c:pt>
                <c:pt idx="3">
                  <c:v>29.312101910828027</c:v>
                </c:pt>
                <c:pt idx="4">
                  <c:v>16.560509554140125</c:v>
                </c:pt>
                <c:pt idx="5">
                  <c:v>7.632484076433121</c:v>
                </c:pt>
                <c:pt idx="6">
                  <c:v>0.63694267515923564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D40-49BA-844E-F7B1FB1BAE3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37177600"/>
        <c:axId val="37187584"/>
      </c:barChart>
      <c:catAx>
        <c:axId val="3717760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 b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pPr>
            <a:endParaRPr lang="it-IT"/>
          </a:p>
        </c:txPr>
        <c:crossAx val="37187584"/>
        <c:crosses val="autoZero"/>
        <c:auto val="0"/>
        <c:lblAlgn val="ctr"/>
        <c:lblOffset val="100"/>
        <c:noMultiLvlLbl val="0"/>
      </c:catAx>
      <c:valAx>
        <c:axId val="37187584"/>
        <c:scaling>
          <c:orientation val="minMax"/>
          <c:max val="100"/>
          <c:min val="0"/>
        </c:scaling>
        <c:delete val="1"/>
        <c:axPos val="t"/>
        <c:numFmt formatCode="#,##0;\-#,##0;\-" sourceLinked="1"/>
        <c:majorTickMark val="out"/>
        <c:minorTickMark val="none"/>
        <c:tickLblPos val="nextTo"/>
        <c:crossAx val="37177600"/>
        <c:crosses val="autoZero"/>
        <c:crossBetween val="between"/>
      </c:valAx>
      <c:spPr>
        <a:noFill/>
        <a:ln w="13672">
          <a:noFill/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1" i="0" u="none" strike="noStrike" baseline="0">
          <a:solidFill>
            <a:schemeClr val="tx1"/>
          </a:solidFill>
          <a:latin typeface="Gill Sans MT" pitchFamily="34" charset="0"/>
          <a:ea typeface="Arial"/>
          <a:cs typeface="Arial"/>
        </a:defRPr>
      </a:pPr>
      <a:endParaRPr lang="it-IT"/>
    </a:p>
  </c:txPr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904387564633442"/>
          <c:y val="0.10351873611902981"/>
          <c:w val="0.54095612435366558"/>
          <c:h val="0.795083739493148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NON D'ACCORDO (1-5)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bg1"/>
                    </a:solidFill>
                    <a:latin typeface="+mj-lt"/>
                    <a:ea typeface="Arial"/>
                    <a:cs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Foglio1!$A$2:$A$4</c:f>
              <c:strCache>
                <c:ptCount val="3"/>
                <c:pt idx="0">
                  <c:v>Siamo ciò che facciamo apparire</c:v>
                </c:pt>
                <c:pt idx="1">
                  <c:v>Sui social mi sento sotto pressione ad aderire a certi standard estetici </c:v>
                </c:pt>
                <c:pt idx="2">
                  <c:v>Le persone sui social sono realmente come appaiono</c:v>
                </c:pt>
              </c:strCache>
            </c:strRef>
          </c:cat>
          <c:val>
            <c:numRef>
              <c:f>Foglio1!$B$2:$B$4</c:f>
              <c:numCache>
                <c:formatCode>#,##0;\-#,##0;\-</c:formatCode>
                <c:ptCount val="3"/>
                <c:pt idx="0">
                  <c:v>55.1</c:v>
                </c:pt>
                <c:pt idx="1">
                  <c:v>60.3</c:v>
                </c:pt>
                <c:pt idx="2">
                  <c:v>76.599999999999994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7C-4D7A-A5A7-73AA231D9510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D'ACCORDO (6-10)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bg1"/>
                    </a:solidFill>
                    <a:latin typeface="+mj-lt"/>
                    <a:ea typeface="Arial"/>
                    <a:cs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Foglio1!$A$2:$A$4</c:f>
              <c:strCache>
                <c:ptCount val="3"/>
                <c:pt idx="0">
                  <c:v>Siamo ciò che facciamo apparire</c:v>
                </c:pt>
                <c:pt idx="1">
                  <c:v>Sui social mi sento sotto pressione ad aderire a certi standard estetici </c:v>
                </c:pt>
                <c:pt idx="2">
                  <c:v>Le persone sui social sono realmente come appaiono</c:v>
                </c:pt>
              </c:strCache>
            </c:strRef>
          </c:cat>
          <c:val>
            <c:numRef>
              <c:f>Foglio1!$C$2:$C$4</c:f>
              <c:numCache>
                <c:formatCode>#,##0;\-#,##0;\-</c:formatCode>
                <c:ptCount val="3"/>
                <c:pt idx="0">
                  <c:v>44.9</c:v>
                </c:pt>
                <c:pt idx="1">
                  <c:v>39.700000000000003</c:v>
                </c:pt>
                <c:pt idx="2">
                  <c:v>23.4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7C-4D7A-A5A7-73AA231D95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2024423808"/>
        <c:axId val="2024432448"/>
      </c:barChart>
      <c:catAx>
        <c:axId val="20244238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24432448"/>
        <c:crosses val="autoZero"/>
        <c:auto val="1"/>
        <c:lblAlgn val="ctr"/>
        <c:lblOffset val="100"/>
        <c:noMultiLvlLbl val="0"/>
      </c:catAx>
      <c:valAx>
        <c:axId val="2024432448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202442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48871677143899"/>
          <c:y val="4.5934991263327556E-2"/>
          <c:w val="0.64789306786242995"/>
          <c:h val="5.23623335945969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904387564633442"/>
          <c:y val="0.10351873611902981"/>
          <c:w val="0.54095612435366558"/>
          <c:h val="0.795083739493148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NON D'ACCORDO (1-5)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bg1"/>
                    </a:solidFill>
                    <a:latin typeface="+mj-lt"/>
                    <a:ea typeface="Arial"/>
                    <a:cs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Foglio1!$A$2:$A$5</c:f>
              <c:strCache>
                <c:ptCount val="4"/>
                <c:pt idx="0">
                  <c:v>Sui social tutti finiscono per sembrare uguali</c:v>
                </c:pt>
                <c:pt idx="1">
                  <c:v>Oggi se sei davvero te stesso sembri strano</c:v>
                </c:pt>
                <c:pt idx="2">
                  <c:v>Essere diversi oggi è un rischio, non un valore</c:v>
                </c:pt>
                <c:pt idx="3">
                  <c:v>Ho paura di essere giudicato se mi mostro diverso dagli altri</c:v>
                </c:pt>
              </c:strCache>
            </c:strRef>
          </c:cat>
          <c:val>
            <c:numRef>
              <c:f>Foglio1!$B$2:$B$5</c:f>
              <c:numCache>
                <c:formatCode>#,##0;\-#,##0;\-</c:formatCode>
                <c:ptCount val="4"/>
                <c:pt idx="0">
                  <c:v>25.3</c:v>
                </c:pt>
                <c:pt idx="1">
                  <c:v>38.5</c:v>
                </c:pt>
                <c:pt idx="2">
                  <c:v>44.8</c:v>
                </c:pt>
                <c:pt idx="3">
                  <c:v>59.9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7C-4D7A-A5A7-73AA231D9510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D'ACCORDO (6-10)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bg1"/>
                    </a:solidFill>
                    <a:latin typeface="+mj-lt"/>
                    <a:ea typeface="Arial"/>
                    <a:cs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Foglio1!$A$2:$A$5</c:f>
              <c:strCache>
                <c:ptCount val="4"/>
                <c:pt idx="0">
                  <c:v>Sui social tutti finiscono per sembrare uguali</c:v>
                </c:pt>
                <c:pt idx="1">
                  <c:v>Oggi se sei davvero te stesso sembri strano</c:v>
                </c:pt>
                <c:pt idx="2">
                  <c:v>Essere diversi oggi è un rischio, non un valore</c:v>
                </c:pt>
                <c:pt idx="3">
                  <c:v>Ho paura di essere giudicato se mi mostro diverso dagli altri</c:v>
                </c:pt>
              </c:strCache>
            </c:strRef>
          </c:cat>
          <c:val>
            <c:numRef>
              <c:f>Foglio1!$C$2:$C$5</c:f>
              <c:numCache>
                <c:formatCode>#,##0;\-#,##0;\-</c:formatCode>
                <c:ptCount val="4"/>
                <c:pt idx="0">
                  <c:v>74.7</c:v>
                </c:pt>
                <c:pt idx="1">
                  <c:v>61.5</c:v>
                </c:pt>
                <c:pt idx="2">
                  <c:v>55.2</c:v>
                </c:pt>
                <c:pt idx="3">
                  <c:v>40.1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7C-4D7A-A5A7-73AA231D95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2024423808"/>
        <c:axId val="2024432448"/>
      </c:barChart>
      <c:catAx>
        <c:axId val="20244238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24432448"/>
        <c:crosses val="autoZero"/>
        <c:auto val="1"/>
        <c:lblAlgn val="ctr"/>
        <c:lblOffset val="100"/>
        <c:noMultiLvlLbl val="0"/>
      </c:catAx>
      <c:valAx>
        <c:axId val="2024432448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202442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938308052092933"/>
          <c:y val="4.5934991263327556E-2"/>
          <c:w val="0.5994965779141368"/>
          <c:h val="5.51941909386571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49411323584549"/>
          <c:y val="2.9424879462255589E-2"/>
          <c:w val="0.77489753780777415"/>
          <c:h val="0.81429404616946832"/>
        </c:manualLayout>
      </c:layout>
      <c:barChart>
        <c:barDir val="col"/>
        <c:grouping val="percentStacked"/>
        <c:varyColors val="0"/>
        <c:ser>
          <c:idx val="2"/>
          <c:order val="0"/>
          <c:tx>
            <c:strRef>
              <c:f>Foglio1!$A$4</c:f>
              <c:strCache>
                <c:ptCount val="1"/>
                <c:pt idx="0">
                  <c:v>Più costruito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bg1"/>
                    </a:solidFill>
                    <a:latin typeface="+mj-lt"/>
                    <a:ea typeface="Arial"/>
                    <a:cs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Foglio1!$B$1:$G$1</c:f>
              <c:strCache>
                <c:ptCount val="6"/>
                <c:pt idx="0">
                  <c:v>2025</c:v>
                </c:pt>
                <c:pt idx="1">
                  <c:v>Uomo</c:v>
                </c:pt>
                <c:pt idx="2">
                  <c:v>Donna</c:v>
                </c:pt>
                <c:pt idx="3">
                  <c:v>18-34 anni</c:v>
                </c:pt>
                <c:pt idx="4">
                  <c:v>35-54 anni</c:v>
                </c:pt>
                <c:pt idx="5">
                  <c:v>over 55 anni</c:v>
                </c:pt>
              </c:strCache>
            </c:strRef>
          </c:cat>
          <c:val>
            <c:numRef>
              <c:f>Foglio1!$B$4:$G$4</c:f>
              <c:numCache>
                <c:formatCode>#,##0;\-#,##0;\-</c:formatCode>
                <c:ptCount val="6"/>
                <c:pt idx="0">
                  <c:v>12.4</c:v>
                </c:pt>
                <c:pt idx="1">
                  <c:v>11</c:v>
                </c:pt>
                <c:pt idx="2">
                  <c:v>13.9</c:v>
                </c:pt>
                <c:pt idx="3">
                  <c:v>12.5</c:v>
                </c:pt>
                <c:pt idx="4">
                  <c:v>15</c:v>
                </c:pt>
                <c:pt idx="5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88-4F26-8B71-A0F7BD6C4A1A}"/>
            </c:ext>
          </c:extLst>
        </c:ser>
        <c:ser>
          <c:idx val="1"/>
          <c:order val="1"/>
          <c:tx>
            <c:strRef>
              <c:f>Foglio1!$A$3</c:f>
              <c:strCache>
                <c:ptCount val="1"/>
                <c:pt idx="0">
                  <c:v>Uguale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bg1"/>
                    </a:solidFill>
                    <a:latin typeface="+mj-lt"/>
                    <a:ea typeface="Arial"/>
                    <a:cs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Foglio1!$B$1:$G$1</c:f>
              <c:strCache>
                <c:ptCount val="6"/>
                <c:pt idx="0">
                  <c:v>2025</c:v>
                </c:pt>
                <c:pt idx="1">
                  <c:v>Uomo</c:v>
                </c:pt>
                <c:pt idx="2">
                  <c:v>Donna</c:v>
                </c:pt>
                <c:pt idx="3">
                  <c:v>18-34 anni</c:v>
                </c:pt>
                <c:pt idx="4">
                  <c:v>35-54 anni</c:v>
                </c:pt>
                <c:pt idx="5">
                  <c:v>over 55 anni</c:v>
                </c:pt>
              </c:strCache>
            </c:strRef>
          </c:cat>
          <c:val>
            <c:numRef>
              <c:f>Foglio1!$B$3:$G$3</c:f>
              <c:numCache>
                <c:formatCode>#,##0;\-#,##0;\-</c:formatCode>
                <c:ptCount val="6"/>
                <c:pt idx="0">
                  <c:v>69.400000000000006</c:v>
                </c:pt>
                <c:pt idx="1">
                  <c:v>70.400000000000006</c:v>
                </c:pt>
                <c:pt idx="2">
                  <c:v>68.5</c:v>
                </c:pt>
                <c:pt idx="3">
                  <c:v>63.6</c:v>
                </c:pt>
                <c:pt idx="4">
                  <c:v>69.7</c:v>
                </c:pt>
                <c:pt idx="5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388-4F26-8B71-A0F7BD6C4A1A}"/>
            </c:ext>
          </c:extLst>
        </c:ser>
        <c:ser>
          <c:idx val="0"/>
          <c:order val="2"/>
          <c:tx>
            <c:strRef>
              <c:f>Foglio1!$A$2</c:f>
              <c:strCache>
                <c:ptCount val="1"/>
                <c:pt idx="0">
                  <c:v>Più autentico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bg1"/>
                    </a:solidFill>
                    <a:latin typeface="+mj-lt"/>
                    <a:ea typeface="Arial"/>
                    <a:cs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Foglio1!$B$1:$G$1</c:f>
              <c:strCache>
                <c:ptCount val="6"/>
                <c:pt idx="0">
                  <c:v>2025</c:v>
                </c:pt>
                <c:pt idx="1">
                  <c:v>Uomo</c:v>
                </c:pt>
                <c:pt idx="2">
                  <c:v>Donna</c:v>
                </c:pt>
                <c:pt idx="3">
                  <c:v>18-34 anni</c:v>
                </c:pt>
                <c:pt idx="4">
                  <c:v>35-54 anni</c:v>
                </c:pt>
                <c:pt idx="5">
                  <c:v>over 55 anni</c:v>
                </c:pt>
              </c:strCache>
            </c:strRef>
          </c:cat>
          <c:val>
            <c:numRef>
              <c:f>Foglio1!$B$2:$G$2</c:f>
              <c:numCache>
                <c:formatCode>#,##0;\-#,##0;\-</c:formatCode>
                <c:ptCount val="6"/>
                <c:pt idx="0">
                  <c:v>18.100000000000001</c:v>
                </c:pt>
                <c:pt idx="1">
                  <c:v>18.7</c:v>
                </c:pt>
                <c:pt idx="2">
                  <c:v>17.600000000000001</c:v>
                </c:pt>
                <c:pt idx="3">
                  <c:v>23.9</c:v>
                </c:pt>
                <c:pt idx="4">
                  <c:v>15.4</c:v>
                </c:pt>
                <c:pt idx="5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388-4F26-8B71-A0F7BD6C4A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2118566495"/>
        <c:axId val="2118567935"/>
      </c:barChart>
      <c:catAx>
        <c:axId val="2118566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18567935"/>
        <c:crosses val="autoZero"/>
        <c:auto val="1"/>
        <c:lblAlgn val="ctr"/>
        <c:lblOffset val="100"/>
        <c:noMultiLvlLbl val="0"/>
      </c:catAx>
      <c:valAx>
        <c:axId val="2118567935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1185664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8.8086186814449133E-4"/>
          <c:y val="4.1096678105930824E-2"/>
          <c:w val="0.17921169853768279"/>
          <c:h val="0.818832049233278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49411323584549"/>
          <c:y val="2.9424879462255589E-2"/>
          <c:w val="0.77489753780777415"/>
          <c:h val="0.81429404616946832"/>
        </c:manualLayout>
      </c:layout>
      <c:barChart>
        <c:barDir val="col"/>
        <c:grouping val="percentStacked"/>
        <c:varyColors val="0"/>
        <c:ser>
          <c:idx val="4"/>
          <c:order val="0"/>
          <c:tx>
            <c:strRef>
              <c:f>Foglio1!$A$5</c:f>
              <c:strCache>
                <c:ptCount val="1"/>
                <c:pt idx="0">
                  <c:v>Mai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bg1"/>
                    </a:solidFill>
                    <a:latin typeface="+mj-lt"/>
                    <a:ea typeface="Arial"/>
                    <a:cs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Foglio1!$B$1:$G$1</c:f>
              <c:strCache>
                <c:ptCount val="6"/>
                <c:pt idx="0">
                  <c:v>2025</c:v>
                </c:pt>
                <c:pt idx="1">
                  <c:v>Uomo</c:v>
                </c:pt>
                <c:pt idx="2">
                  <c:v>Donna</c:v>
                </c:pt>
                <c:pt idx="3">
                  <c:v>18-34 anni</c:v>
                </c:pt>
                <c:pt idx="4">
                  <c:v>35-54 anni</c:v>
                </c:pt>
                <c:pt idx="5">
                  <c:v>over 55 anni</c:v>
                </c:pt>
              </c:strCache>
            </c:strRef>
          </c:cat>
          <c:val>
            <c:numRef>
              <c:f>Foglio1!$B$5:$G$5</c:f>
              <c:numCache>
                <c:formatCode>#,##0;\-#,##0;\-</c:formatCode>
                <c:ptCount val="6"/>
                <c:pt idx="0">
                  <c:v>30.1</c:v>
                </c:pt>
                <c:pt idx="1">
                  <c:v>30</c:v>
                </c:pt>
                <c:pt idx="2">
                  <c:v>30.1</c:v>
                </c:pt>
                <c:pt idx="3">
                  <c:v>17.399999999999999</c:v>
                </c:pt>
                <c:pt idx="4">
                  <c:v>33.299999999999997</c:v>
                </c:pt>
                <c:pt idx="5">
                  <c:v>46.4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13-4D9A-8124-73E1926908B7}"/>
            </c:ext>
          </c:extLst>
        </c:ser>
        <c:ser>
          <c:idx val="3"/>
          <c:order val="1"/>
          <c:tx>
            <c:strRef>
              <c:f>Foglio1!$A$4</c:f>
              <c:strCache>
                <c:ptCount val="1"/>
                <c:pt idx="0">
                  <c:v>Raramente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bg1"/>
                    </a:solidFill>
                    <a:latin typeface="+mj-lt"/>
                    <a:ea typeface="Arial"/>
                    <a:cs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Foglio1!$B$1:$G$1</c:f>
              <c:strCache>
                <c:ptCount val="6"/>
                <c:pt idx="0">
                  <c:v>2025</c:v>
                </c:pt>
                <c:pt idx="1">
                  <c:v>Uomo</c:v>
                </c:pt>
                <c:pt idx="2">
                  <c:v>Donna</c:v>
                </c:pt>
                <c:pt idx="3">
                  <c:v>18-34 anni</c:v>
                </c:pt>
                <c:pt idx="4">
                  <c:v>35-54 anni</c:v>
                </c:pt>
                <c:pt idx="5">
                  <c:v>over 55 anni</c:v>
                </c:pt>
              </c:strCache>
            </c:strRef>
          </c:cat>
          <c:val>
            <c:numRef>
              <c:f>Foglio1!$B$4:$G$4</c:f>
              <c:numCache>
                <c:formatCode>#,##0;\-#,##0;\-</c:formatCode>
                <c:ptCount val="6"/>
                <c:pt idx="0">
                  <c:v>24.6</c:v>
                </c:pt>
                <c:pt idx="1">
                  <c:v>26.8</c:v>
                </c:pt>
                <c:pt idx="2">
                  <c:v>22.4</c:v>
                </c:pt>
                <c:pt idx="3">
                  <c:v>23.5</c:v>
                </c:pt>
                <c:pt idx="4">
                  <c:v>24.2</c:v>
                </c:pt>
                <c:pt idx="5">
                  <c:v>28.1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13-4D9A-8124-73E1926908B7}"/>
            </c:ext>
          </c:extLst>
        </c:ser>
        <c:ser>
          <c:idx val="0"/>
          <c:order val="2"/>
          <c:tx>
            <c:strRef>
              <c:f>Foglio1!$A$3</c:f>
              <c:strCache>
                <c:ptCount val="1"/>
                <c:pt idx="0">
                  <c:v>Qualche volta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bg1"/>
                    </a:solidFill>
                    <a:latin typeface="+mj-lt"/>
                    <a:ea typeface="Arial"/>
                    <a:cs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Foglio1!$B$1:$G$1</c:f>
              <c:strCache>
                <c:ptCount val="6"/>
                <c:pt idx="0">
                  <c:v>2025</c:v>
                </c:pt>
                <c:pt idx="1">
                  <c:v>Uomo</c:v>
                </c:pt>
                <c:pt idx="2">
                  <c:v>Donna</c:v>
                </c:pt>
                <c:pt idx="3">
                  <c:v>18-34 anni</c:v>
                </c:pt>
                <c:pt idx="4">
                  <c:v>35-54 anni</c:v>
                </c:pt>
                <c:pt idx="5">
                  <c:v>over 55 anni</c:v>
                </c:pt>
              </c:strCache>
            </c:strRef>
          </c:cat>
          <c:val>
            <c:numRef>
              <c:f>Foglio1!$B$3:$G$3</c:f>
              <c:numCache>
                <c:formatCode>#,##0;\-#,##0;\-</c:formatCode>
                <c:ptCount val="6"/>
                <c:pt idx="0">
                  <c:v>32.6</c:v>
                </c:pt>
                <c:pt idx="1">
                  <c:v>32.5</c:v>
                </c:pt>
                <c:pt idx="2">
                  <c:v>32.700000000000003</c:v>
                </c:pt>
                <c:pt idx="3">
                  <c:v>39.4</c:v>
                </c:pt>
                <c:pt idx="4">
                  <c:v>31.3</c:v>
                </c:pt>
                <c:pt idx="5">
                  <c:v>22.2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13-4D9A-8124-73E1926908B7}"/>
            </c:ext>
          </c:extLst>
        </c:ser>
        <c:ser>
          <c:idx val="2"/>
          <c:order val="3"/>
          <c:tx>
            <c:strRef>
              <c:f>Foglio1!$A$2</c:f>
              <c:strCache>
                <c:ptCount val="1"/>
                <c:pt idx="0">
                  <c:v>Sempre/Spesso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bg1"/>
                    </a:solidFill>
                    <a:latin typeface="+mj-lt"/>
                    <a:ea typeface="Arial"/>
                    <a:cs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Foglio1!$B$1:$G$1</c:f>
              <c:strCache>
                <c:ptCount val="6"/>
                <c:pt idx="0">
                  <c:v>2025</c:v>
                </c:pt>
                <c:pt idx="1">
                  <c:v>Uomo</c:v>
                </c:pt>
                <c:pt idx="2">
                  <c:v>Donna</c:v>
                </c:pt>
                <c:pt idx="3">
                  <c:v>18-34 anni</c:v>
                </c:pt>
                <c:pt idx="4">
                  <c:v>35-54 anni</c:v>
                </c:pt>
                <c:pt idx="5">
                  <c:v>over 55 anni</c:v>
                </c:pt>
              </c:strCache>
            </c:strRef>
          </c:cat>
          <c:val>
            <c:numRef>
              <c:f>Foglio1!$B$2:$G$2</c:f>
              <c:numCache>
                <c:formatCode>#,##0;\-#,##0;\-</c:formatCode>
                <c:ptCount val="6"/>
                <c:pt idx="0">
                  <c:v>12.7</c:v>
                </c:pt>
                <c:pt idx="1">
                  <c:v>10.700000000000001</c:v>
                </c:pt>
                <c:pt idx="2">
                  <c:v>14.7</c:v>
                </c:pt>
                <c:pt idx="3">
                  <c:v>19.600000000000001</c:v>
                </c:pt>
                <c:pt idx="4">
                  <c:v>11.2</c:v>
                </c:pt>
                <c:pt idx="5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13-4D9A-8124-73E192690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2118566495"/>
        <c:axId val="2118567935"/>
      </c:barChart>
      <c:catAx>
        <c:axId val="2118566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18567935"/>
        <c:crosses val="autoZero"/>
        <c:auto val="1"/>
        <c:lblAlgn val="ctr"/>
        <c:lblOffset val="100"/>
        <c:noMultiLvlLbl val="0"/>
      </c:catAx>
      <c:valAx>
        <c:axId val="2118567935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1185664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8.8086186814449133E-4"/>
          <c:y val="4.1096678105930824E-2"/>
          <c:w val="0.15397425321834771"/>
          <c:h val="0.817128902666837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904387564633442"/>
          <c:y val="0.10351873611902981"/>
          <c:w val="0.54095612435366558"/>
          <c:h val="0.795083739493148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NON è influenzato (1-5)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bg1"/>
                    </a:solidFill>
                    <a:latin typeface="+mj-lt"/>
                    <a:ea typeface="Arial"/>
                    <a:cs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Foglio1!$A$2:$A$6</c:f>
              <c:strCache>
                <c:ptCount val="5"/>
                <c:pt idx="0">
                  <c:v>Il tempo trascorso online</c:v>
                </c:pt>
                <c:pt idx="1">
                  <c:v>L’obbligo di essere sempre al meglio sia online sia offline</c:v>
                </c:pt>
                <c:pt idx="2">
                  <c:v>Il confronto con gli altri sui social</c:v>
                </c:pt>
                <c:pt idx="3">
                  <c:v>I trend e le aspettative del momento</c:v>
                </c:pt>
                <c:pt idx="4">
                  <c:v>I commenti o i like ricevuti</c:v>
                </c:pt>
              </c:strCache>
            </c:strRef>
          </c:cat>
          <c:val>
            <c:numRef>
              <c:f>Foglio1!$B$2:$B$6</c:f>
              <c:numCache>
                <c:formatCode>#,##0;\-#,##0;\-</c:formatCode>
                <c:ptCount val="5"/>
                <c:pt idx="0">
                  <c:v>55.1</c:v>
                </c:pt>
                <c:pt idx="1">
                  <c:v>57.7</c:v>
                </c:pt>
                <c:pt idx="2">
                  <c:v>61</c:v>
                </c:pt>
                <c:pt idx="3">
                  <c:v>61.8</c:v>
                </c:pt>
                <c:pt idx="4">
                  <c:v>63.6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7C-4D7A-A5A7-73AA231D9510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è influenzato (6-10)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0\%;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bg1"/>
                    </a:solidFill>
                    <a:latin typeface="+mj-lt"/>
                    <a:ea typeface="Arial"/>
                    <a:cs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Foglio1!$A$2:$A$6</c:f>
              <c:strCache>
                <c:ptCount val="5"/>
                <c:pt idx="0">
                  <c:v>Il tempo trascorso online</c:v>
                </c:pt>
                <c:pt idx="1">
                  <c:v>L’obbligo di essere sempre al meglio sia online sia offline</c:v>
                </c:pt>
                <c:pt idx="2">
                  <c:v>Il confronto con gli altri sui social</c:v>
                </c:pt>
                <c:pt idx="3">
                  <c:v>I trend e le aspettative del momento</c:v>
                </c:pt>
                <c:pt idx="4">
                  <c:v>I commenti o i like ricevuti</c:v>
                </c:pt>
              </c:strCache>
            </c:strRef>
          </c:cat>
          <c:val>
            <c:numRef>
              <c:f>Foglio1!$C$2:$C$6</c:f>
              <c:numCache>
                <c:formatCode>#,##0;\-#,##0;\-</c:formatCode>
                <c:ptCount val="5"/>
                <c:pt idx="0">
                  <c:v>44.9</c:v>
                </c:pt>
                <c:pt idx="1">
                  <c:v>42.3</c:v>
                </c:pt>
                <c:pt idx="2">
                  <c:v>39</c:v>
                </c:pt>
                <c:pt idx="3">
                  <c:v>38.200000000000003</c:v>
                </c:pt>
                <c:pt idx="4">
                  <c:v>36.4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7C-4D7A-A5A7-73AA231D95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2024423808"/>
        <c:axId val="2024432448"/>
      </c:barChart>
      <c:catAx>
        <c:axId val="20244238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24432448"/>
        <c:crosses val="autoZero"/>
        <c:auto val="1"/>
        <c:lblAlgn val="ctr"/>
        <c:lblOffset val="100"/>
        <c:noMultiLvlLbl val="0"/>
      </c:catAx>
      <c:valAx>
        <c:axId val="2024432448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202442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57863502756978"/>
          <c:y val="4.5934991263327556E-2"/>
          <c:w val="0.64309330815936849"/>
          <c:h val="5.51941909386571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56BFE2-8E6D-48BB-8A43-80B82A899D45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52FF7-AF7A-46BF-9B61-98D066A18DC1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41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1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B807F7D-1945-39C0-8836-318D8BD2C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0883" y="2197572"/>
            <a:ext cx="4927241" cy="1421928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>
              <a:defRPr sz="4800" b="1">
                <a:solidFill>
                  <a:srgbClr val="01044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AA6FA423-33BB-01D6-5BC5-6D40EDD2B0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1206" y="3733800"/>
            <a:ext cx="4926918" cy="34855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>
              <a:buNone/>
              <a:defRPr sz="1800">
                <a:solidFill>
                  <a:schemeClr val="accent2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defRPr>
            </a:lvl1pPr>
            <a:lvl2pPr marL="457200" indent="0">
              <a:buNone/>
              <a:defRPr>
                <a:solidFill>
                  <a:schemeClr val="accent2"/>
                </a:solidFill>
              </a:defRPr>
            </a:lvl2pPr>
            <a:lvl3pPr marL="914400" indent="0">
              <a:buNone/>
              <a:defRPr>
                <a:solidFill>
                  <a:schemeClr val="accent2"/>
                </a:solidFill>
              </a:defRPr>
            </a:lvl3pPr>
            <a:lvl4pPr marL="1371600" indent="0">
              <a:buNone/>
              <a:defRPr>
                <a:solidFill>
                  <a:schemeClr val="accent2"/>
                </a:solidFill>
              </a:defRPr>
            </a:lvl4pPr>
            <a:lvl5pPr marL="1828800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subtitle</a:t>
            </a:r>
            <a:endParaRPr lang="fr-FR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79299117-72FC-224F-4457-9B33ED317ED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559106" y="-459987"/>
            <a:ext cx="6892234" cy="8395068"/>
          </a:xfrm>
          <a:custGeom>
            <a:avLst/>
            <a:gdLst>
              <a:gd name="connsiteX0" fmla="*/ 2695669 w 6892234"/>
              <a:gd name="connsiteY0" fmla="*/ 3562039 h 8395068"/>
              <a:gd name="connsiteX1" fmla="*/ 3684262 w 6892234"/>
              <a:gd name="connsiteY1" fmla="*/ 3963204 h 8395068"/>
              <a:gd name="connsiteX2" fmla="*/ 5557667 w 6892234"/>
              <a:gd name="connsiteY2" fmla="*/ 5640265 h 8395068"/>
              <a:gd name="connsiteX3" fmla="*/ 5680937 w 6892234"/>
              <a:gd name="connsiteY3" fmla="*/ 7869352 h 8395068"/>
              <a:gd name="connsiteX4" fmla="*/ 3451851 w 6892234"/>
              <a:gd name="connsiteY4" fmla="*/ 7992622 h 8395068"/>
              <a:gd name="connsiteX5" fmla="*/ 1578446 w 6892234"/>
              <a:gd name="connsiteY5" fmla="*/ 6315561 h 8395068"/>
              <a:gd name="connsiteX6" fmla="*/ 1455175 w 6892234"/>
              <a:gd name="connsiteY6" fmla="*/ 4086475 h 8395068"/>
              <a:gd name="connsiteX7" fmla="*/ 2695669 w 6892234"/>
              <a:gd name="connsiteY7" fmla="*/ 3562039 h 8395068"/>
              <a:gd name="connsiteX8" fmla="*/ 5111529 w 6892234"/>
              <a:gd name="connsiteY8" fmla="*/ 3499572 h 8395068"/>
              <a:gd name="connsiteX9" fmla="*/ 5111529 w 6892234"/>
              <a:gd name="connsiteY9" fmla="*/ 3499572 h 8395068"/>
              <a:gd name="connsiteX10" fmla="*/ 5111528 w 6892234"/>
              <a:gd name="connsiteY10" fmla="*/ 3499573 h 8395068"/>
              <a:gd name="connsiteX11" fmla="*/ 5655467 w 6892234"/>
              <a:gd name="connsiteY11" fmla="*/ 3238198 h 8395068"/>
              <a:gd name="connsiteX12" fmla="*/ 6224909 w 6892234"/>
              <a:gd name="connsiteY12" fmla="*/ 3438002 h 8395068"/>
              <a:gd name="connsiteX13" fmla="*/ 6629650 w 6892234"/>
              <a:gd name="connsiteY13" fmla="*/ 3800323 h 8395068"/>
              <a:gd name="connsiteX14" fmla="*/ 6691221 w 6892234"/>
              <a:gd name="connsiteY14" fmla="*/ 4913704 h 8395068"/>
              <a:gd name="connsiteX15" fmla="*/ 6691220 w 6892234"/>
              <a:gd name="connsiteY15" fmla="*/ 4913703 h 8395068"/>
              <a:gd name="connsiteX16" fmla="*/ 5577840 w 6892234"/>
              <a:gd name="connsiteY16" fmla="*/ 4975274 h 8395068"/>
              <a:gd name="connsiteX17" fmla="*/ 5173100 w 6892234"/>
              <a:gd name="connsiteY17" fmla="*/ 4612952 h 8395068"/>
              <a:gd name="connsiteX18" fmla="*/ 5017476 w 6892234"/>
              <a:gd name="connsiteY18" fmla="*/ 3628653 h 8395068"/>
              <a:gd name="connsiteX19" fmla="*/ 5111529 w 6892234"/>
              <a:gd name="connsiteY19" fmla="*/ 3499572 h 8395068"/>
              <a:gd name="connsiteX20" fmla="*/ 5229452 w 6892234"/>
              <a:gd name="connsiteY20" fmla="*/ 3391860 h 8395068"/>
              <a:gd name="connsiteX21" fmla="*/ 5655467 w 6892234"/>
              <a:gd name="connsiteY21" fmla="*/ 3238198 h 8395068"/>
              <a:gd name="connsiteX22" fmla="*/ 4777668 w 6892234"/>
              <a:gd name="connsiteY22" fmla="*/ 3147879 h 8395068"/>
              <a:gd name="connsiteX23" fmla="*/ 4777667 w 6892234"/>
              <a:gd name="connsiteY23" fmla="*/ 3147880 h 8395068"/>
              <a:gd name="connsiteX24" fmla="*/ 4777668 w 6892234"/>
              <a:gd name="connsiteY24" fmla="*/ 3147879 h 8395068"/>
              <a:gd name="connsiteX25" fmla="*/ 654395 w 6892234"/>
              <a:gd name="connsiteY25" fmla="*/ 2558463 h 8395068"/>
              <a:gd name="connsiteX26" fmla="*/ 1154615 w 6892234"/>
              <a:gd name="connsiteY26" fmla="*/ 2733978 h 8395068"/>
              <a:gd name="connsiteX27" fmla="*/ 1155508 w 6892234"/>
              <a:gd name="connsiteY27" fmla="*/ 2734777 h 8395068"/>
              <a:gd name="connsiteX28" fmla="*/ 1209595 w 6892234"/>
              <a:gd name="connsiteY28" fmla="*/ 3712814 h 8395068"/>
              <a:gd name="connsiteX29" fmla="*/ 1209594 w 6892234"/>
              <a:gd name="connsiteY29" fmla="*/ 3712813 h 8395068"/>
              <a:gd name="connsiteX30" fmla="*/ 231557 w 6892234"/>
              <a:gd name="connsiteY30" fmla="*/ 3766900 h 8395068"/>
              <a:gd name="connsiteX31" fmla="*/ 230665 w 6892234"/>
              <a:gd name="connsiteY31" fmla="*/ 3766100 h 8395068"/>
              <a:gd name="connsiteX32" fmla="*/ 93959 w 6892234"/>
              <a:gd name="connsiteY32" fmla="*/ 2901454 h 8395068"/>
              <a:gd name="connsiteX33" fmla="*/ 176578 w 6892234"/>
              <a:gd name="connsiteY33" fmla="*/ 2788064 h 8395068"/>
              <a:gd name="connsiteX34" fmla="*/ 280167 w 6892234"/>
              <a:gd name="connsiteY34" fmla="*/ 2693445 h 8395068"/>
              <a:gd name="connsiteX35" fmla="*/ 654395 w 6892234"/>
              <a:gd name="connsiteY35" fmla="*/ 2558463 h 8395068"/>
              <a:gd name="connsiteX36" fmla="*/ 2600268 w 6892234"/>
              <a:gd name="connsiteY36" fmla="*/ 939 h 8395068"/>
              <a:gd name="connsiteX37" fmla="*/ 3324513 w 6892234"/>
              <a:gd name="connsiteY37" fmla="*/ 294834 h 8395068"/>
              <a:gd name="connsiteX38" fmla="*/ 4687360 w 6892234"/>
              <a:gd name="connsiteY38" fmla="*/ 1514846 h 8395068"/>
              <a:gd name="connsiteX39" fmla="*/ 4852086 w 6892234"/>
              <a:gd name="connsiteY39" fmla="*/ 3055797 h 8395068"/>
              <a:gd name="connsiteX40" fmla="*/ 4777668 w 6892234"/>
              <a:gd name="connsiteY40" fmla="*/ 3147879 h 8395068"/>
              <a:gd name="connsiteX41" fmla="*/ 4694352 w 6892234"/>
              <a:gd name="connsiteY41" fmla="*/ 3231998 h 8395068"/>
              <a:gd name="connsiteX42" fmla="*/ 3144632 w 6892234"/>
              <a:gd name="connsiteY42" fmla="*/ 3238188 h 8395068"/>
              <a:gd name="connsiteX43" fmla="*/ 1781787 w 6892234"/>
              <a:gd name="connsiteY43" fmla="*/ 2018176 h 8395068"/>
              <a:gd name="connsiteX44" fmla="*/ 1691479 w 6892234"/>
              <a:gd name="connsiteY44" fmla="*/ 385141 h 8395068"/>
              <a:gd name="connsiteX45" fmla="*/ 1691478 w 6892234"/>
              <a:gd name="connsiteY45" fmla="*/ 385142 h 8395068"/>
              <a:gd name="connsiteX46" fmla="*/ 2600268 w 6892234"/>
              <a:gd name="connsiteY46" fmla="*/ 939 h 839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892234" h="8395068">
                <a:moveTo>
                  <a:pt x="2695669" y="3562039"/>
                </a:moveTo>
                <a:cubicBezTo>
                  <a:pt x="3049186" y="3576255"/>
                  <a:pt x="3400067" y="3708796"/>
                  <a:pt x="3684262" y="3963204"/>
                </a:cubicBezTo>
                <a:lnTo>
                  <a:pt x="5557667" y="5640265"/>
                </a:lnTo>
                <a:cubicBezTo>
                  <a:pt x="6207251" y="6221771"/>
                  <a:pt x="6262441" y="7219767"/>
                  <a:pt x="5680937" y="7869352"/>
                </a:cubicBezTo>
                <a:cubicBezTo>
                  <a:pt x="5099433" y="8518936"/>
                  <a:pt x="4101437" y="8574126"/>
                  <a:pt x="3451851" y="7992622"/>
                </a:cubicBezTo>
                <a:lnTo>
                  <a:pt x="1578446" y="6315561"/>
                </a:lnTo>
                <a:cubicBezTo>
                  <a:pt x="928861" y="5734055"/>
                  <a:pt x="873671" y="4736059"/>
                  <a:pt x="1455175" y="4086475"/>
                </a:cubicBezTo>
                <a:cubicBezTo>
                  <a:pt x="1782271" y="3721084"/>
                  <a:pt x="2241149" y="3543762"/>
                  <a:pt x="2695669" y="3562039"/>
                </a:cubicBezTo>
                <a:close/>
                <a:moveTo>
                  <a:pt x="5111529" y="3499572"/>
                </a:moveTo>
                <a:lnTo>
                  <a:pt x="5111529" y="3499572"/>
                </a:lnTo>
                <a:lnTo>
                  <a:pt x="5111528" y="3499573"/>
                </a:lnTo>
                <a:close/>
                <a:moveTo>
                  <a:pt x="5655467" y="3238198"/>
                </a:moveTo>
                <a:cubicBezTo>
                  <a:pt x="5856949" y="3227056"/>
                  <a:pt x="6062682" y="3292777"/>
                  <a:pt x="6224909" y="3438002"/>
                </a:cubicBezTo>
                <a:lnTo>
                  <a:pt x="6629650" y="3800323"/>
                </a:lnTo>
                <a:cubicBezTo>
                  <a:pt x="6954104" y="4090773"/>
                  <a:pt x="6981671" y="4589250"/>
                  <a:pt x="6691221" y="4913704"/>
                </a:cubicBezTo>
                <a:lnTo>
                  <a:pt x="6691220" y="4913703"/>
                </a:lnTo>
                <a:cubicBezTo>
                  <a:pt x="6400772" y="5238157"/>
                  <a:pt x="5902294" y="5265724"/>
                  <a:pt x="5577840" y="4975274"/>
                </a:cubicBezTo>
                <a:lnTo>
                  <a:pt x="5173100" y="4612952"/>
                </a:lnTo>
                <a:cubicBezTo>
                  <a:pt x="4889203" y="4358809"/>
                  <a:pt x="4832610" y="3945395"/>
                  <a:pt x="5017476" y="3628653"/>
                </a:cubicBezTo>
                <a:lnTo>
                  <a:pt x="5111529" y="3499572"/>
                </a:lnTo>
                <a:lnTo>
                  <a:pt x="5229452" y="3391860"/>
                </a:lnTo>
                <a:cubicBezTo>
                  <a:pt x="5355635" y="3298147"/>
                  <a:pt x="5504356" y="3246555"/>
                  <a:pt x="5655467" y="3238198"/>
                </a:cubicBezTo>
                <a:close/>
                <a:moveTo>
                  <a:pt x="4777668" y="3147879"/>
                </a:moveTo>
                <a:lnTo>
                  <a:pt x="4777667" y="3147880"/>
                </a:lnTo>
                <a:lnTo>
                  <a:pt x="4777668" y="3147879"/>
                </a:lnTo>
                <a:close/>
                <a:moveTo>
                  <a:pt x="654395" y="2558463"/>
                </a:moveTo>
                <a:cubicBezTo>
                  <a:pt x="831385" y="2548674"/>
                  <a:pt x="1012109" y="2606407"/>
                  <a:pt x="1154615" y="2733978"/>
                </a:cubicBezTo>
                <a:lnTo>
                  <a:pt x="1155508" y="2734777"/>
                </a:lnTo>
                <a:cubicBezTo>
                  <a:pt x="1440522" y="2989920"/>
                  <a:pt x="1464737" y="3427801"/>
                  <a:pt x="1209595" y="3712814"/>
                </a:cubicBezTo>
                <a:lnTo>
                  <a:pt x="1209594" y="3712813"/>
                </a:lnTo>
                <a:cubicBezTo>
                  <a:pt x="954452" y="3997827"/>
                  <a:pt x="516570" y="4022042"/>
                  <a:pt x="231557" y="3766900"/>
                </a:cubicBezTo>
                <a:lnTo>
                  <a:pt x="230665" y="3766100"/>
                </a:lnTo>
                <a:cubicBezTo>
                  <a:pt x="-18721" y="3542850"/>
                  <a:pt x="-68435" y="3179691"/>
                  <a:pt x="93959" y="2901454"/>
                </a:cubicBezTo>
                <a:lnTo>
                  <a:pt x="176578" y="2788064"/>
                </a:lnTo>
                <a:lnTo>
                  <a:pt x="280167" y="2693445"/>
                </a:lnTo>
                <a:cubicBezTo>
                  <a:pt x="391011" y="2611124"/>
                  <a:pt x="521653" y="2565804"/>
                  <a:pt x="654395" y="2558463"/>
                </a:cubicBezTo>
                <a:close/>
                <a:moveTo>
                  <a:pt x="2600268" y="939"/>
                </a:moveTo>
                <a:cubicBezTo>
                  <a:pt x="2859254" y="11353"/>
                  <a:pt x="3116311" y="108453"/>
                  <a:pt x="3324513" y="294834"/>
                </a:cubicBezTo>
                <a:lnTo>
                  <a:pt x="4687360" y="1514846"/>
                </a:lnTo>
                <a:cubicBezTo>
                  <a:pt x="5133505" y="1914233"/>
                  <a:pt x="5196924" y="2581792"/>
                  <a:pt x="4852086" y="3055797"/>
                </a:cubicBezTo>
                <a:lnTo>
                  <a:pt x="4777668" y="3147879"/>
                </a:lnTo>
                <a:lnTo>
                  <a:pt x="4694352" y="3231998"/>
                </a:lnTo>
                <a:cubicBezTo>
                  <a:pt x="4261260" y="3627000"/>
                  <a:pt x="3590778" y="3637574"/>
                  <a:pt x="3144632" y="3238188"/>
                </a:cubicBezTo>
                <a:lnTo>
                  <a:pt x="1781787" y="2018176"/>
                </a:lnTo>
                <a:cubicBezTo>
                  <a:pt x="1305899" y="1592164"/>
                  <a:pt x="1265467" y="861029"/>
                  <a:pt x="1691479" y="385141"/>
                </a:cubicBezTo>
                <a:lnTo>
                  <a:pt x="1691478" y="385142"/>
                </a:lnTo>
                <a:cubicBezTo>
                  <a:pt x="1931110" y="117455"/>
                  <a:pt x="2267285" y="-12451"/>
                  <a:pt x="2600268" y="9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err="1"/>
              <a:t>Clic</a:t>
            </a:r>
            <a:r>
              <a:rPr lang="en-US"/>
              <a:t> to Add a picture</a:t>
            </a:r>
            <a:endParaRPr lang="fr-FR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15305E8-F886-A380-C52E-8AE0302E67E4}"/>
              </a:ext>
            </a:extLst>
          </p:cNvPr>
          <p:cNvSpPr txBox="1">
            <a:spLocks/>
          </p:cNvSpPr>
          <p:nvPr/>
        </p:nvSpPr>
        <p:spPr>
          <a:xfrm>
            <a:off x="819839" y="1100846"/>
            <a:ext cx="1200073" cy="56834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accent2"/>
                </a:solidFill>
                <a:latin typeface="Tenorite" panose="00000500000000000000" pitchFamily="2" charset="0"/>
                <a:ea typeface="+mn-ea"/>
                <a:cs typeface="Dreaming Outloud Pro" panose="03050502040302030504" pitchFamily="66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/>
              <a:t>Client logo</a:t>
            </a:r>
          </a:p>
        </p:txBody>
      </p:sp>
      <p:pic>
        <p:nvPicPr>
          <p:cNvPr id="11" name="Graphic 13">
            <a:extLst>
              <a:ext uri="{FF2B5EF4-FFF2-40B4-BE49-F238E27FC236}">
                <a16:creationId xmlns:a16="http://schemas.microsoft.com/office/drawing/2014/main" id="{7C394866-62E8-FB61-E2AB-8944DB164B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6570" y="1029628"/>
            <a:ext cx="876052" cy="69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4660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2 - Vermil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c 34">
            <a:extLst>
              <a:ext uri="{FF2B5EF4-FFF2-40B4-BE49-F238E27FC236}">
                <a16:creationId xmlns:a16="http://schemas.microsoft.com/office/drawing/2014/main" id="{69713201-EB21-0D52-5488-F199E435E652}"/>
              </a:ext>
            </a:extLst>
          </p:cNvPr>
          <p:cNvSpPr/>
          <p:nvPr/>
        </p:nvSpPr>
        <p:spPr>
          <a:xfrm>
            <a:off x="6732671" y="-1"/>
            <a:ext cx="5459330" cy="6858001"/>
          </a:xfrm>
          <a:custGeom>
            <a:avLst/>
            <a:gdLst>
              <a:gd name="connsiteX0" fmla="*/ 1435040 w 6495756"/>
              <a:gd name="connsiteY0" fmla="*/ 0 h 6858000"/>
              <a:gd name="connsiteX1" fmla="*/ 539442 w 6495756"/>
              <a:gd name="connsiteY1" fmla="*/ 1738172 h 6858000"/>
              <a:gd name="connsiteX2" fmla="*/ 0 w 6495756"/>
              <a:gd name="connsiteY2" fmla="*/ 3429000 h 6858000"/>
              <a:gd name="connsiteX3" fmla="*/ 567848 w 6495756"/>
              <a:gd name="connsiteY3" fmla="*/ 5119829 h 6858000"/>
              <a:gd name="connsiteX4" fmla="*/ 1548664 w 6495756"/>
              <a:gd name="connsiteY4" fmla="*/ 6858000 h 6858000"/>
              <a:gd name="connsiteX5" fmla="*/ 6495757 w 6495756"/>
              <a:gd name="connsiteY5" fmla="*/ 6858000 h 6858000"/>
              <a:gd name="connsiteX6" fmla="*/ 6495757 w 6495756"/>
              <a:gd name="connsiteY6" fmla="*/ 0 h 6858000"/>
              <a:gd name="connsiteX7" fmla="*/ 1435040 w 6495756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95756" h="6858000">
                <a:moveTo>
                  <a:pt x="1435040" y="0"/>
                </a:moveTo>
                <a:cubicBezTo>
                  <a:pt x="1435040" y="0"/>
                  <a:pt x="1164034" y="860632"/>
                  <a:pt x="539442" y="1738172"/>
                </a:cubicBezTo>
                <a:cubicBezTo>
                  <a:pt x="539442" y="1738172"/>
                  <a:pt x="0" y="2388667"/>
                  <a:pt x="0" y="3429000"/>
                </a:cubicBezTo>
                <a:cubicBezTo>
                  <a:pt x="0" y="4562735"/>
                  <a:pt x="567848" y="5119829"/>
                  <a:pt x="567848" y="5119829"/>
                </a:cubicBezTo>
                <a:cubicBezTo>
                  <a:pt x="567848" y="5119829"/>
                  <a:pt x="1460876" y="6250452"/>
                  <a:pt x="1548664" y="6858000"/>
                </a:cubicBezTo>
                <a:lnTo>
                  <a:pt x="6495757" y="6858000"/>
                </a:lnTo>
                <a:lnTo>
                  <a:pt x="6495757" y="0"/>
                </a:lnTo>
                <a:lnTo>
                  <a:pt x="1435040" y="0"/>
                </a:lnTo>
                <a:close/>
              </a:path>
            </a:pathLst>
          </a:custGeom>
          <a:solidFill>
            <a:schemeClr val="accent2"/>
          </a:solidFill>
          <a:ln w="23492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FE776F1-101F-8B86-E5C5-D50659D3348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14509" y="605835"/>
            <a:ext cx="5177492" cy="5645740"/>
          </a:xfrm>
          <a:custGeom>
            <a:avLst/>
            <a:gdLst>
              <a:gd name="connsiteX0" fmla="*/ 2823164 w 5177492"/>
              <a:gd name="connsiteY0" fmla="*/ 0 h 5645740"/>
              <a:gd name="connsiteX1" fmla="*/ 5177492 w 5177492"/>
              <a:gd name="connsiteY1" fmla="*/ 0 h 5645740"/>
              <a:gd name="connsiteX2" fmla="*/ 5177492 w 5177492"/>
              <a:gd name="connsiteY2" fmla="*/ 5645740 h 5645740"/>
              <a:gd name="connsiteX3" fmla="*/ 2811499 w 5177492"/>
              <a:gd name="connsiteY3" fmla="*/ 5645740 h 5645740"/>
              <a:gd name="connsiteX4" fmla="*/ 2534512 w 5177492"/>
              <a:gd name="connsiteY4" fmla="*/ 5631754 h 5645740"/>
              <a:gd name="connsiteX5" fmla="*/ 14575 w 5177492"/>
              <a:gd name="connsiteY5" fmla="*/ 3111816 h 5645740"/>
              <a:gd name="connsiteX6" fmla="*/ 0 w 5177492"/>
              <a:gd name="connsiteY6" fmla="*/ 2823185 h 5645740"/>
              <a:gd name="connsiteX7" fmla="*/ 0 w 5177492"/>
              <a:gd name="connsiteY7" fmla="*/ 2823144 h 5645740"/>
              <a:gd name="connsiteX8" fmla="*/ 14575 w 5177492"/>
              <a:gd name="connsiteY8" fmla="*/ 2534513 h 5645740"/>
              <a:gd name="connsiteX9" fmla="*/ 2823164 w 5177492"/>
              <a:gd name="connsiteY9" fmla="*/ 0 h 5645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77492" h="5645740">
                <a:moveTo>
                  <a:pt x="2823164" y="0"/>
                </a:moveTo>
                <a:lnTo>
                  <a:pt x="5177492" y="0"/>
                </a:lnTo>
                <a:lnTo>
                  <a:pt x="5177492" y="5645740"/>
                </a:lnTo>
                <a:lnTo>
                  <a:pt x="2811499" y="5645740"/>
                </a:lnTo>
                <a:lnTo>
                  <a:pt x="2534512" y="5631754"/>
                </a:lnTo>
                <a:cubicBezTo>
                  <a:pt x="1205821" y="5496818"/>
                  <a:pt x="149511" y="4440508"/>
                  <a:pt x="14575" y="3111816"/>
                </a:cubicBezTo>
                <a:lnTo>
                  <a:pt x="0" y="2823185"/>
                </a:lnTo>
                <a:lnTo>
                  <a:pt x="0" y="2823144"/>
                </a:lnTo>
                <a:lnTo>
                  <a:pt x="14575" y="2534513"/>
                </a:lnTo>
                <a:cubicBezTo>
                  <a:pt x="159149" y="1110915"/>
                  <a:pt x="1361423" y="0"/>
                  <a:pt x="2823164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Click to </a:t>
            </a:r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73019D1-178E-D399-6A6A-071A88FB96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0883" y="2197572"/>
            <a:ext cx="4927241" cy="1421928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>
              <a:defRPr sz="4800" b="1">
                <a:solidFill>
                  <a:srgbClr val="01044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9073896-3D1D-54C6-ADEF-015390DA25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1206" y="3733800"/>
            <a:ext cx="4926918" cy="34855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>
              <a:buNone/>
              <a:defRPr sz="1800">
                <a:solidFill>
                  <a:schemeClr val="accent2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defRPr>
            </a:lvl1pPr>
            <a:lvl2pPr marL="457200" indent="0">
              <a:buNone/>
              <a:defRPr>
                <a:solidFill>
                  <a:schemeClr val="accent2"/>
                </a:solidFill>
              </a:defRPr>
            </a:lvl2pPr>
            <a:lvl3pPr marL="914400" indent="0">
              <a:buNone/>
              <a:defRPr>
                <a:solidFill>
                  <a:schemeClr val="accent2"/>
                </a:solidFill>
              </a:defRPr>
            </a:lvl3pPr>
            <a:lvl4pPr marL="1371600" indent="0">
              <a:buNone/>
              <a:defRPr>
                <a:solidFill>
                  <a:schemeClr val="accent2"/>
                </a:solidFill>
              </a:defRPr>
            </a:lvl4pPr>
            <a:lvl5pPr marL="1828800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subtitle</a:t>
            </a:r>
            <a:endParaRPr lang="fr-FR"/>
          </a:p>
        </p:txBody>
      </p:sp>
      <p:pic>
        <p:nvPicPr>
          <p:cNvPr id="4" name="Graphic 13">
            <a:extLst>
              <a:ext uri="{FF2B5EF4-FFF2-40B4-BE49-F238E27FC236}">
                <a16:creationId xmlns:a16="http://schemas.microsoft.com/office/drawing/2014/main" id="{38CF4989-5E37-9231-15F7-CEF6FCBC2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0883" y="1094292"/>
            <a:ext cx="876052" cy="69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85281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avec coins arrondis en haut 5">
            <a:extLst>
              <a:ext uri="{FF2B5EF4-FFF2-40B4-BE49-F238E27FC236}">
                <a16:creationId xmlns:a16="http://schemas.microsoft.com/office/drawing/2014/main" id="{F4C19A85-9DA0-4782-EFF6-528BCD6F5923}"/>
              </a:ext>
            </a:extLst>
          </p:cNvPr>
          <p:cNvSpPr/>
          <p:nvPr/>
        </p:nvSpPr>
        <p:spPr>
          <a:xfrm>
            <a:off x="671765" y="1162041"/>
            <a:ext cx="10848471" cy="5420185"/>
          </a:xfrm>
          <a:prstGeom prst="round2SameRect">
            <a:avLst>
              <a:gd name="adj1" fmla="val 8707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594B47B8-8DB0-CBED-88AD-DFF18B56ABF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756991" y="318225"/>
            <a:ext cx="5844210" cy="47481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marL="0" indent="0">
              <a:buNone/>
              <a:defRPr lang="fr-FR" sz="1400" dirty="0">
                <a:solidFill>
                  <a:schemeClr val="accent2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defRPr>
            </a:lvl1pPr>
          </a:lstStyle>
          <a:p>
            <a:pPr marL="228600" lvl="0" indent="-228600">
              <a:lnSpc>
                <a:spcPct val="100000"/>
              </a:lnSpc>
            </a:pPr>
            <a:r>
              <a:rPr lang="en-US"/>
              <a:t>Click to edit subtitle</a:t>
            </a:r>
            <a:endParaRPr lang="fr-FR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20AB072-20E3-42F1-31E4-31A36C72E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235" y="317106"/>
            <a:ext cx="294436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FR" kern="0" dirty="0">
                <a:ea typeface="+mn-ea"/>
                <a:cs typeface="Ramona" pitchFamily="2" charset="0"/>
              </a:defRPr>
            </a:lvl1pPr>
          </a:lstStyle>
          <a:p>
            <a:pPr marL="0" lvl="0">
              <a:lnSpc>
                <a:spcPts val="3000"/>
              </a:lnSpc>
            </a:pPr>
            <a:r>
              <a:rPr lang="en-US"/>
              <a:t>Table of contents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477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207499B-DF8E-64B6-E34B-C8AF3A3B2176}"/>
              </a:ext>
            </a:extLst>
          </p:cNvPr>
          <p:cNvSpPr/>
          <p:nvPr/>
        </p:nvSpPr>
        <p:spPr>
          <a:xfrm>
            <a:off x="0" y="0"/>
            <a:ext cx="172329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Graphic 16">
            <a:extLst>
              <a:ext uri="{FF2B5EF4-FFF2-40B4-BE49-F238E27FC236}">
                <a16:creationId xmlns:a16="http://schemas.microsoft.com/office/drawing/2014/main" id="{8DAF3687-2D04-70FB-BA48-87F65A0C9D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820" r="30729"/>
          <a:stretch>
            <a:fillRect/>
          </a:stretch>
        </p:blipFill>
        <p:spPr>
          <a:xfrm flipV="1">
            <a:off x="1545688" y="4924546"/>
            <a:ext cx="10646313" cy="1933455"/>
          </a:xfrm>
          <a:custGeom>
            <a:avLst/>
            <a:gdLst>
              <a:gd name="connsiteX0" fmla="*/ 0 w 10646313"/>
              <a:gd name="connsiteY0" fmla="*/ 1933455 h 1933455"/>
              <a:gd name="connsiteX1" fmla="*/ 10646313 w 10646313"/>
              <a:gd name="connsiteY1" fmla="*/ 1933455 h 1933455"/>
              <a:gd name="connsiteX2" fmla="*/ 10646313 w 10646313"/>
              <a:gd name="connsiteY2" fmla="*/ 0 h 1933455"/>
              <a:gd name="connsiteX3" fmla="*/ 0 w 10646313"/>
              <a:gd name="connsiteY3" fmla="*/ 0 h 193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46313" h="1933455">
                <a:moveTo>
                  <a:pt x="0" y="1933455"/>
                </a:moveTo>
                <a:lnTo>
                  <a:pt x="10646313" y="1933455"/>
                </a:lnTo>
                <a:lnTo>
                  <a:pt x="10646313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3EEF09A8-611B-B0F7-760D-FF290AA744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820" r="30729"/>
          <a:stretch>
            <a:fillRect/>
          </a:stretch>
        </p:blipFill>
        <p:spPr>
          <a:xfrm flipV="1">
            <a:off x="1545688" y="4924546"/>
            <a:ext cx="10646313" cy="1933455"/>
          </a:xfrm>
          <a:custGeom>
            <a:avLst/>
            <a:gdLst>
              <a:gd name="connsiteX0" fmla="*/ 0 w 10646313"/>
              <a:gd name="connsiteY0" fmla="*/ 1933455 h 1933455"/>
              <a:gd name="connsiteX1" fmla="*/ 10646313 w 10646313"/>
              <a:gd name="connsiteY1" fmla="*/ 1933455 h 1933455"/>
              <a:gd name="connsiteX2" fmla="*/ 10646313 w 10646313"/>
              <a:gd name="connsiteY2" fmla="*/ 0 h 1933455"/>
              <a:gd name="connsiteX3" fmla="*/ 0 w 10646313"/>
              <a:gd name="connsiteY3" fmla="*/ 0 h 193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46313" h="1933455">
                <a:moveTo>
                  <a:pt x="0" y="1933455"/>
                </a:moveTo>
                <a:lnTo>
                  <a:pt x="10646313" y="1933455"/>
                </a:lnTo>
                <a:lnTo>
                  <a:pt x="10646313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3DCE6D8-742A-6400-444B-9FA5AEDD7B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3636" y="3252594"/>
            <a:ext cx="5070634" cy="1281376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>
              <a:lnSpc>
                <a:spcPct val="70000"/>
              </a:lnSpc>
              <a:defRPr sz="5400" b="1" cap="all" baseline="0">
                <a:solidFill>
                  <a:schemeClr val="tx2"/>
                </a:solidFill>
                <a:latin typeface="Tenorite" panose="00000500000000000000" pitchFamily="2" charset="0"/>
              </a:defRPr>
            </a:lvl1pPr>
          </a:lstStyle>
          <a:p>
            <a:r>
              <a:rPr lang="en-US"/>
              <a:t>Click to edit Chapter title</a:t>
            </a:r>
            <a:endParaRPr lang="fr-FR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6ADD2EE-5445-379F-A7E3-04CF5BFD46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3204" y="4584981"/>
            <a:ext cx="5070634" cy="348557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buNone/>
              <a:defRPr sz="1800">
                <a:solidFill>
                  <a:schemeClr val="accent2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defRPr>
            </a:lvl1pPr>
            <a:lvl2pPr marL="457200" indent="0">
              <a:buNone/>
              <a:defRPr>
                <a:solidFill>
                  <a:schemeClr val="accent2"/>
                </a:solidFill>
              </a:defRPr>
            </a:lvl2pPr>
            <a:lvl3pPr marL="914400" indent="0">
              <a:buNone/>
              <a:defRPr>
                <a:solidFill>
                  <a:schemeClr val="accent2"/>
                </a:solidFill>
              </a:defRPr>
            </a:lvl3pPr>
            <a:lvl4pPr marL="1371600" indent="0">
              <a:buNone/>
              <a:defRPr>
                <a:solidFill>
                  <a:schemeClr val="accent2"/>
                </a:solidFill>
              </a:defRPr>
            </a:lvl4pPr>
            <a:lvl5pPr marL="1828800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subtitle</a:t>
            </a:r>
            <a:endParaRPr lang="fr-FR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1292E64-B591-7643-23E0-0C65705ABA4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606425"/>
            <a:ext cx="4602163" cy="6251575"/>
          </a:xfrm>
          <a:custGeom>
            <a:avLst/>
            <a:gdLst>
              <a:gd name="connsiteX0" fmla="*/ 0 w 4602163"/>
              <a:gd name="connsiteY0" fmla="*/ 0 h 6251575"/>
              <a:gd name="connsiteX1" fmla="*/ 3771855 w 4602163"/>
              <a:gd name="connsiteY1" fmla="*/ 0 h 6251575"/>
              <a:gd name="connsiteX2" fmla="*/ 3934582 w 4602163"/>
              <a:gd name="connsiteY2" fmla="*/ 16404 h 6251575"/>
              <a:gd name="connsiteX3" fmla="*/ 4598163 w 4602163"/>
              <a:gd name="connsiteY3" fmla="*/ 750364 h 6251575"/>
              <a:gd name="connsiteX4" fmla="*/ 4602163 w 4602163"/>
              <a:gd name="connsiteY4" fmla="*/ 829591 h 6251575"/>
              <a:gd name="connsiteX5" fmla="*/ 4602163 w 4602163"/>
              <a:gd name="connsiteY5" fmla="*/ 6251575 h 6251575"/>
              <a:gd name="connsiteX6" fmla="*/ 0 w 4602163"/>
              <a:gd name="connsiteY6" fmla="*/ 6251575 h 625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02163" h="6251575">
                <a:moveTo>
                  <a:pt x="0" y="0"/>
                </a:moveTo>
                <a:lnTo>
                  <a:pt x="3771855" y="0"/>
                </a:lnTo>
                <a:lnTo>
                  <a:pt x="3934582" y="16404"/>
                </a:lnTo>
                <a:cubicBezTo>
                  <a:pt x="4288525" y="88832"/>
                  <a:pt x="4561038" y="384804"/>
                  <a:pt x="4598163" y="750364"/>
                </a:cubicBezTo>
                <a:lnTo>
                  <a:pt x="4602163" y="829591"/>
                </a:lnTo>
                <a:lnTo>
                  <a:pt x="4602163" y="6251575"/>
                </a:lnTo>
                <a:lnTo>
                  <a:pt x="0" y="6251575"/>
                </a:ln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Click to </a:t>
            </a:r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</p:txBody>
      </p:sp>
      <p:sp>
        <p:nvSpPr>
          <p:cNvPr id="18" name="Graphic 18">
            <a:extLst>
              <a:ext uri="{FF2B5EF4-FFF2-40B4-BE49-F238E27FC236}">
                <a16:creationId xmlns:a16="http://schemas.microsoft.com/office/drawing/2014/main" id="{7B529EDD-B138-11CF-750F-8D1945D5398D}"/>
              </a:ext>
            </a:extLst>
          </p:cNvPr>
          <p:cNvSpPr/>
          <p:nvPr/>
        </p:nvSpPr>
        <p:spPr>
          <a:xfrm>
            <a:off x="5623742" y="2329969"/>
            <a:ext cx="687781" cy="586724"/>
          </a:xfrm>
          <a:custGeom>
            <a:avLst/>
            <a:gdLst>
              <a:gd name="connsiteX0" fmla="*/ 394543 w 687781"/>
              <a:gd name="connsiteY0" fmla="*/ 66153 h 586724"/>
              <a:gd name="connsiteX1" fmla="*/ 300 w 687781"/>
              <a:gd name="connsiteY1" fmla="*/ 329816 h 586724"/>
              <a:gd name="connsiteX2" fmla="*/ 380293 w 687781"/>
              <a:gd name="connsiteY2" fmla="*/ 586713 h 586724"/>
              <a:gd name="connsiteX3" fmla="*/ 687759 w 687781"/>
              <a:gd name="connsiteY3" fmla="*/ 293510 h 586724"/>
              <a:gd name="connsiteX4" fmla="*/ 307432 w 687781"/>
              <a:gd name="connsiteY4" fmla="*/ 293 h 586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81" h="586724">
                <a:moveTo>
                  <a:pt x="394543" y="66153"/>
                </a:moveTo>
                <a:cubicBezTo>
                  <a:pt x="220308" y="30033"/>
                  <a:pt x="-9452" y="135780"/>
                  <a:pt x="300" y="329816"/>
                </a:cubicBezTo>
                <a:cubicBezTo>
                  <a:pt x="10065" y="523852"/>
                  <a:pt x="234125" y="587692"/>
                  <a:pt x="380293" y="586713"/>
                </a:cubicBezTo>
                <a:cubicBezTo>
                  <a:pt x="587352" y="585326"/>
                  <a:pt x="687759" y="440111"/>
                  <a:pt x="687759" y="293510"/>
                </a:cubicBezTo>
                <a:cubicBezTo>
                  <a:pt x="689890" y="91655"/>
                  <a:pt x="545407" y="-6088"/>
                  <a:pt x="307432" y="293"/>
                </a:cubicBezTo>
              </a:path>
            </a:pathLst>
          </a:custGeom>
          <a:noFill/>
          <a:ln w="285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D88E0C1C-6C76-7C7A-4DE8-0C4AE4026E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23742" y="2449052"/>
            <a:ext cx="687781" cy="433965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ctr">
              <a:buNone/>
              <a:defRPr sz="2400">
                <a:solidFill>
                  <a:schemeClr val="accent2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defRPr>
            </a:lvl1pPr>
            <a:lvl2pPr marL="457200" indent="0">
              <a:buNone/>
              <a:defRPr>
                <a:solidFill>
                  <a:schemeClr val="accent2"/>
                </a:solidFill>
              </a:defRPr>
            </a:lvl2pPr>
            <a:lvl3pPr marL="914400" indent="0">
              <a:buNone/>
              <a:defRPr>
                <a:solidFill>
                  <a:schemeClr val="accent2"/>
                </a:solidFill>
              </a:defRPr>
            </a:lvl3pPr>
            <a:lvl4pPr marL="1371600" indent="0">
              <a:buNone/>
              <a:defRPr>
                <a:solidFill>
                  <a:schemeClr val="accent2"/>
                </a:solidFill>
              </a:defRPr>
            </a:lvl4pPr>
            <a:lvl5pPr marL="1828800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01</a:t>
            </a:r>
            <a:endParaRPr lang="fr-FR"/>
          </a:p>
        </p:txBody>
      </p:sp>
      <p:sp>
        <p:nvSpPr>
          <p:cNvPr id="5" name="Graphic 18">
            <a:extLst>
              <a:ext uri="{FF2B5EF4-FFF2-40B4-BE49-F238E27FC236}">
                <a16:creationId xmlns:a16="http://schemas.microsoft.com/office/drawing/2014/main" id="{916EAEC0-D6D0-08A3-BAEB-FB9535BBCC20}"/>
              </a:ext>
            </a:extLst>
          </p:cNvPr>
          <p:cNvSpPr/>
          <p:nvPr/>
        </p:nvSpPr>
        <p:spPr>
          <a:xfrm>
            <a:off x="5623742" y="2329969"/>
            <a:ext cx="687781" cy="586724"/>
          </a:xfrm>
          <a:custGeom>
            <a:avLst/>
            <a:gdLst>
              <a:gd name="connsiteX0" fmla="*/ 394543 w 687781"/>
              <a:gd name="connsiteY0" fmla="*/ 66153 h 586724"/>
              <a:gd name="connsiteX1" fmla="*/ 300 w 687781"/>
              <a:gd name="connsiteY1" fmla="*/ 329816 h 586724"/>
              <a:gd name="connsiteX2" fmla="*/ 380293 w 687781"/>
              <a:gd name="connsiteY2" fmla="*/ 586713 h 586724"/>
              <a:gd name="connsiteX3" fmla="*/ 687759 w 687781"/>
              <a:gd name="connsiteY3" fmla="*/ 293510 h 586724"/>
              <a:gd name="connsiteX4" fmla="*/ 307432 w 687781"/>
              <a:gd name="connsiteY4" fmla="*/ 293 h 586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81" h="586724">
                <a:moveTo>
                  <a:pt x="394543" y="66153"/>
                </a:moveTo>
                <a:cubicBezTo>
                  <a:pt x="220308" y="30033"/>
                  <a:pt x="-9452" y="135780"/>
                  <a:pt x="300" y="329816"/>
                </a:cubicBezTo>
                <a:cubicBezTo>
                  <a:pt x="10065" y="523852"/>
                  <a:pt x="234125" y="587692"/>
                  <a:pt x="380293" y="586713"/>
                </a:cubicBezTo>
                <a:cubicBezTo>
                  <a:pt x="587352" y="585326"/>
                  <a:pt x="687759" y="440111"/>
                  <a:pt x="687759" y="293510"/>
                </a:cubicBezTo>
                <a:cubicBezTo>
                  <a:pt x="689890" y="91655"/>
                  <a:pt x="545407" y="-6088"/>
                  <a:pt x="307432" y="293"/>
                </a:cubicBezTo>
              </a:path>
            </a:pathLst>
          </a:custGeom>
          <a:noFill/>
          <a:ln w="285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48518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ubChapter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2D60C2C0-551D-FFC8-AE3A-1397133DD2F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41399" y="1422534"/>
            <a:ext cx="4193316" cy="615553"/>
          </a:xfrm>
          <a:prstGeom prst="rect">
            <a:avLst/>
          </a:prstGeom>
          <a:noFill/>
        </p:spPr>
        <p:txBody>
          <a:bodyPr lIns="72000" tIns="0" rIns="0" bIns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Subchapter</a:t>
            </a:r>
            <a:endParaRPr lang="fr-FR"/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5483CD47-548D-9DF8-4551-FB8294FF1C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50888" y="3201033"/>
            <a:ext cx="4921937" cy="615553"/>
          </a:xfrm>
          <a:prstGeom prst="rect">
            <a:avLst/>
          </a:prstGeom>
          <a:noFill/>
        </p:spPr>
        <p:txBody>
          <a:bodyPr wrap="square" lIns="72000" tIns="0" rIns="0" bIns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Subchapter</a:t>
            </a:r>
            <a:endParaRPr lang="fr-FR"/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931A9219-FD12-D4F8-0522-F8057BDB24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94835" y="4838385"/>
            <a:ext cx="4462947" cy="615553"/>
          </a:xfrm>
          <a:prstGeom prst="rect">
            <a:avLst/>
          </a:prstGeom>
          <a:noFill/>
        </p:spPr>
        <p:txBody>
          <a:bodyPr wrap="square" lIns="72000" tIns="0" rIns="0" bIns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Subchapter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8AC8A-0048-4C2E-2EF2-8E6E404E06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1788" y="1422534"/>
            <a:ext cx="908050" cy="615553"/>
          </a:xfrm>
          <a:prstGeom prst="rect">
            <a:avLst/>
          </a:prstGeom>
          <a:solidFill>
            <a:schemeClr val="bg1"/>
          </a:solidFill>
        </p:spPr>
        <p:txBody>
          <a:bodyPr tIns="72000" anchor="ctr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sz="3200">
                <a:solidFill>
                  <a:schemeClr val="accent2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1.1</a:t>
            </a:r>
            <a:endParaRPr lang="fr-FR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46217B5-E79F-C8EC-E0B9-2E4CED1DB9B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2267" y="3201032"/>
            <a:ext cx="908050" cy="615553"/>
          </a:xfrm>
          <a:prstGeom prst="rect">
            <a:avLst/>
          </a:prstGeom>
          <a:solidFill>
            <a:schemeClr val="bg1"/>
          </a:solidFill>
        </p:spPr>
        <p:txBody>
          <a:bodyPr tIns="72000" anchor="ctr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sz="3200">
                <a:solidFill>
                  <a:schemeClr val="accent2">
                    <a:lumMod val="20000"/>
                    <a:lumOff val="80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1.2</a:t>
            </a:r>
            <a:endParaRPr lang="fr-FR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BAAFBB3-8389-909E-0B2B-79A500D2C62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69201" y="4827864"/>
            <a:ext cx="908050" cy="615553"/>
          </a:xfrm>
          <a:prstGeom prst="rect">
            <a:avLst/>
          </a:prstGeom>
          <a:solidFill>
            <a:schemeClr val="bg1"/>
          </a:solidFill>
        </p:spPr>
        <p:txBody>
          <a:bodyPr tIns="72000" anchor="ctr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sz="3200">
                <a:solidFill>
                  <a:schemeClr val="accent2">
                    <a:lumMod val="20000"/>
                    <a:lumOff val="80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1.3</a:t>
            </a:r>
            <a:endParaRPr lang="fr-FR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60C93117-0DD2-A70E-CD2C-572298DB197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559106" y="-459987"/>
            <a:ext cx="6892234" cy="8395068"/>
          </a:xfrm>
          <a:custGeom>
            <a:avLst/>
            <a:gdLst>
              <a:gd name="connsiteX0" fmla="*/ 2695669 w 6892234"/>
              <a:gd name="connsiteY0" fmla="*/ 3562039 h 8395068"/>
              <a:gd name="connsiteX1" fmla="*/ 3684262 w 6892234"/>
              <a:gd name="connsiteY1" fmla="*/ 3963204 h 8395068"/>
              <a:gd name="connsiteX2" fmla="*/ 5557667 w 6892234"/>
              <a:gd name="connsiteY2" fmla="*/ 5640265 h 8395068"/>
              <a:gd name="connsiteX3" fmla="*/ 5680937 w 6892234"/>
              <a:gd name="connsiteY3" fmla="*/ 7869352 h 8395068"/>
              <a:gd name="connsiteX4" fmla="*/ 3451851 w 6892234"/>
              <a:gd name="connsiteY4" fmla="*/ 7992622 h 8395068"/>
              <a:gd name="connsiteX5" fmla="*/ 1578446 w 6892234"/>
              <a:gd name="connsiteY5" fmla="*/ 6315561 h 8395068"/>
              <a:gd name="connsiteX6" fmla="*/ 1455175 w 6892234"/>
              <a:gd name="connsiteY6" fmla="*/ 4086475 h 8395068"/>
              <a:gd name="connsiteX7" fmla="*/ 2695669 w 6892234"/>
              <a:gd name="connsiteY7" fmla="*/ 3562039 h 8395068"/>
              <a:gd name="connsiteX8" fmla="*/ 5111529 w 6892234"/>
              <a:gd name="connsiteY8" fmla="*/ 3499572 h 8395068"/>
              <a:gd name="connsiteX9" fmla="*/ 5111529 w 6892234"/>
              <a:gd name="connsiteY9" fmla="*/ 3499572 h 8395068"/>
              <a:gd name="connsiteX10" fmla="*/ 5111528 w 6892234"/>
              <a:gd name="connsiteY10" fmla="*/ 3499573 h 8395068"/>
              <a:gd name="connsiteX11" fmla="*/ 5655467 w 6892234"/>
              <a:gd name="connsiteY11" fmla="*/ 3238198 h 8395068"/>
              <a:gd name="connsiteX12" fmla="*/ 6224909 w 6892234"/>
              <a:gd name="connsiteY12" fmla="*/ 3438002 h 8395068"/>
              <a:gd name="connsiteX13" fmla="*/ 6629650 w 6892234"/>
              <a:gd name="connsiteY13" fmla="*/ 3800323 h 8395068"/>
              <a:gd name="connsiteX14" fmla="*/ 6691221 w 6892234"/>
              <a:gd name="connsiteY14" fmla="*/ 4913704 h 8395068"/>
              <a:gd name="connsiteX15" fmla="*/ 6691220 w 6892234"/>
              <a:gd name="connsiteY15" fmla="*/ 4913703 h 8395068"/>
              <a:gd name="connsiteX16" fmla="*/ 5577840 w 6892234"/>
              <a:gd name="connsiteY16" fmla="*/ 4975274 h 8395068"/>
              <a:gd name="connsiteX17" fmla="*/ 5173100 w 6892234"/>
              <a:gd name="connsiteY17" fmla="*/ 4612952 h 8395068"/>
              <a:gd name="connsiteX18" fmla="*/ 5017476 w 6892234"/>
              <a:gd name="connsiteY18" fmla="*/ 3628653 h 8395068"/>
              <a:gd name="connsiteX19" fmla="*/ 5111529 w 6892234"/>
              <a:gd name="connsiteY19" fmla="*/ 3499572 h 8395068"/>
              <a:gd name="connsiteX20" fmla="*/ 5229452 w 6892234"/>
              <a:gd name="connsiteY20" fmla="*/ 3391860 h 8395068"/>
              <a:gd name="connsiteX21" fmla="*/ 5655467 w 6892234"/>
              <a:gd name="connsiteY21" fmla="*/ 3238198 h 8395068"/>
              <a:gd name="connsiteX22" fmla="*/ 4777668 w 6892234"/>
              <a:gd name="connsiteY22" fmla="*/ 3147879 h 8395068"/>
              <a:gd name="connsiteX23" fmla="*/ 4777667 w 6892234"/>
              <a:gd name="connsiteY23" fmla="*/ 3147880 h 8395068"/>
              <a:gd name="connsiteX24" fmla="*/ 4777668 w 6892234"/>
              <a:gd name="connsiteY24" fmla="*/ 3147879 h 8395068"/>
              <a:gd name="connsiteX25" fmla="*/ 654395 w 6892234"/>
              <a:gd name="connsiteY25" fmla="*/ 2558463 h 8395068"/>
              <a:gd name="connsiteX26" fmla="*/ 1154615 w 6892234"/>
              <a:gd name="connsiteY26" fmla="*/ 2733978 h 8395068"/>
              <a:gd name="connsiteX27" fmla="*/ 1155508 w 6892234"/>
              <a:gd name="connsiteY27" fmla="*/ 2734777 h 8395068"/>
              <a:gd name="connsiteX28" fmla="*/ 1209595 w 6892234"/>
              <a:gd name="connsiteY28" fmla="*/ 3712814 h 8395068"/>
              <a:gd name="connsiteX29" fmla="*/ 1209594 w 6892234"/>
              <a:gd name="connsiteY29" fmla="*/ 3712813 h 8395068"/>
              <a:gd name="connsiteX30" fmla="*/ 231557 w 6892234"/>
              <a:gd name="connsiteY30" fmla="*/ 3766900 h 8395068"/>
              <a:gd name="connsiteX31" fmla="*/ 230665 w 6892234"/>
              <a:gd name="connsiteY31" fmla="*/ 3766100 h 8395068"/>
              <a:gd name="connsiteX32" fmla="*/ 93959 w 6892234"/>
              <a:gd name="connsiteY32" fmla="*/ 2901454 h 8395068"/>
              <a:gd name="connsiteX33" fmla="*/ 176578 w 6892234"/>
              <a:gd name="connsiteY33" fmla="*/ 2788064 h 8395068"/>
              <a:gd name="connsiteX34" fmla="*/ 280167 w 6892234"/>
              <a:gd name="connsiteY34" fmla="*/ 2693445 h 8395068"/>
              <a:gd name="connsiteX35" fmla="*/ 654395 w 6892234"/>
              <a:gd name="connsiteY35" fmla="*/ 2558463 h 8395068"/>
              <a:gd name="connsiteX36" fmla="*/ 2600268 w 6892234"/>
              <a:gd name="connsiteY36" fmla="*/ 939 h 8395068"/>
              <a:gd name="connsiteX37" fmla="*/ 3324513 w 6892234"/>
              <a:gd name="connsiteY37" fmla="*/ 294834 h 8395068"/>
              <a:gd name="connsiteX38" fmla="*/ 4687360 w 6892234"/>
              <a:gd name="connsiteY38" fmla="*/ 1514846 h 8395068"/>
              <a:gd name="connsiteX39" fmla="*/ 4852086 w 6892234"/>
              <a:gd name="connsiteY39" fmla="*/ 3055797 h 8395068"/>
              <a:gd name="connsiteX40" fmla="*/ 4777668 w 6892234"/>
              <a:gd name="connsiteY40" fmla="*/ 3147879 h 8395068"/>
              <a:gd name="connsiteX41" fmla="*/ 4694352 w 6892234"/>
              <a:gd name="connsiteY41" fmla="*/ 3231998 h 8395068"/>
              <a:gd name="connsiteX42" fmla="*/ 3144632 w 6892234"/>
              <a:gd name="connsiteY42" fmla="*/ 3238188 h 8395068"/>
              <a:gd name="connsiteX43" fmla="*/ 1781787 w 6892234"/>
              <a:gd name="connsiteY43" fmla="*/ 2018176 h 8395068"/>
              <a:gd name="connsiteX44" fmla="*/ 1691479 w 6892234"/>
              <a:gd name="connsiteY44" fmla="*/ 385141 h 8395068"/>
              <a:gd name="connsiteX45" fmla="*/ 1691478 w 6892234"/>
              <a:gd name="connsiteY45" fmla="*/ 385142 h 8395068"/>
              <a:gd name="connsiteX46" fmla="*/ 2600268 w 6892234"/>
              <a:gd name="connsiteY46" fmla="*/ 939 h 839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892234" h="8395068">
                <a:moveTo>
                  <a:pt x="2695669" y="3562039"/>
                </a:moveTo>
                <a:cubicBezTo>
                  <a:pt x="3049186" y="3576255"/>
                  <a:pt x="3400067" y="3708796"/>
                  <a:pt x="3684262" y="3963204"/>
                </a:cubicBezTo>
                <a:lnTo>
                  <a:pt x="5557667" y="5640265"/>
                </a:lnTo>
                <a:cubicBezTo>
                  <a:pt x="6207251" y="6221771"/>
                  <a:pt x="6262441" y="7219767"/>
                  <a:pt x="5680937" y="7869352"/>
                </a:cubicBezTo>
                <a:cubicBezTo>
                  <a:pt x="5099433" y="8518936"/>
                  <a:pt x="4101437" y="8574126"/>
                  <a:pt x="3451851" y="7992622"/>
                </a:cubicBezTo>
                <a:lnTo>
                  <a:pt x="1578446" y="6315561"/>
                </a:lnTo>
                <a:cubicBezTo>
                  <a:pt x="928861" y="5734055"/>
                  <a:pt x="873671" y="4736059"/>
                  <a:pt x="1455175" y="4086475"/>
                </a:cubicBezTo>
                <a:cubicBezTo>
                  <a:pt x="1782271" y="3721084"/>
                  <a:pt x="2241149" y="3543762"/>
                  <a:pt x="2695669" y="3562039"/>
                </a:cubicBezTo>
                <a:close/>
                <a:moveTo>
                  <a:pt x="5111529" y="3499572"/>
                </a:moveTo>
                <a:lnTo>
                  <a:pt x="5111529" y="3499572"/>
                </a:lnTo>
                <a:lnTo>
                  <a:pt x="5111528" y="3499573"/>
                </a:lnTo>
                <a:close/>
                <a:moveTo>
                  <a:pt x="5655467" y="3238198"/>
                </a:moveTo>
                <a:cubicBezTo>
                  <a:pt x="5856949" y="3227056"/>
                  <a:pt x="6062682" y="3292777"/>
                  <a:pt x="6224909" y="3438002"/>
                </a:cubicBezTo>
                <a:lnTo>
                  <a:pt x="6629650" y="3800323"/>
                </a:lnTo>
                <a:cubicBezTo>
                  <a:pt x="6954104" y="4090773"/>
                  <a:pt x="6981671" y="4589250"/>
                  <a:pt x="6691221" y="4913704"/>
                </a:cubicBezTo>
                <a:lnTo>
                  <a:pt x="6691220" y="4913703"/>
                </a:lnTo>
                <a:cubicBezTo>
                  <a:pt x="6400772" y="5238157"/>
                  <a:pt x="5902294" y="5265724"/>
                  <a:pt x="5577840" y="4975274"/>
                </a:cubicBezTo>
                <a:lnTo>
                  <a:pt x="5173100" y="4612952"/>
                </a:lnTo>
                <a:cubicBezTo>
                  <a:pt x="4889203" y="4358809"/>
                  <a:pt x="4832610" y="3945395"/>
                  <a:pt x="5017476" y="3628653"/>
                </a:cubicBezTo>
                <a:lnTo>
                  <a:pt x="5111529" y="3499572"/>
                </a:lnTo>
                <a:lnTo>
                  <a:pt x="5229452" y="3391860"/>
                </a:lnTo>
                <a:cubicBezTo>
                  <a:pt x="5355635" y="3298147"/>
                  <a:pt x="5504356" y="3246555"/>
                  <a:pt x="5655467" y="3238198"/>
                </a:cubicBezTo>
                <a:close/>
                <a:moveTo>
                  <a:pt x="4777668" y="3147879"/>
                </a:moveTo>
                <a:lnTo>
                  <a:pt x="4777667" y="3147880"/>
                </a:lnTo>
                <a:lnTo>
                  <a:pt x="4777668" y="3147879"/>
                </a:lnTo>
                <a:close/>
                <a:moveTo>
                  <a:pt x="654395" y="2558463"/>
                </a:moveTo>
                <a:cubicBezTo>
                  <a:pt x="831385" y="2548674"/>
                  <a:pt x="1012109" y="2606407"/>
                  <a:pt x="1154615" y="2733978"/>
                </a:cubicBezTo>
                <a:lnTo>
                  <a:pt x="1155508" y="2734777"/>
                </a:lnTo>
                <a:cubicBezTo>
                  <a:pt x="1440522" y="2989920"/>
                  <a:pt x="1464737" y="3427801"/>
                  <a:pt x="1209595" y="3712814"/>
                </a:cubicBezTo>
                <a:lnTo>
                  <a:pt x="1209594" y="3712813"/>
                </a:lnTo>
                <a:cubicBezTo>
                  <a:pt x="954452" y="3997827"/>
                  <a:pt x="516570" y="4022042"/>
                  <a:pt x="231557" y="3766900"/>
                </a:cubicBezTo>
                <a:lnTo>
                  <a:pt x="230665" y="3766100"/>
                </a:lnTo>
                <a:cubicBezTo>
                  <a:pt x="-18721" y="3542850"/>
                  <a:pt x="-68435" y="3179691"/>
                  <a:pt x="93959" y="2901454"/>
                </a:cubicBezTo>
                <a:lnTo>
                  <a:pt x="176578" y="2788064"/>
                </a:lnTo>
                <a:lnTo>
                  <a:pt x="280167" y="2693445"/>
                </a:lnTo>
                <a:cubicBezTo>
                  <a:pt x="391011" y="2611124"/>
                  <a:pt x="521653" y="2565804"/>
                  <a:pt x="654395" y="2558463"/>
                </a:cubicBezTo>
                <a:close/>
                <a:moveTo>
                  <a:pt x="2600268" y="939"/>
                </a:moveTo>
                <a:cubicBezTo>
                  <a:pt x="2859254" y="11353"/>
                  <a:pt x="3116311" y="108453"/>
                  <a:pt x="3324513" y="294834"/>
                </a:cubicBezTo>
                <a:lnTo>
                  <a:pt x="4687360" y="1514846"/>
                </a:lnTo>
                <a:cubicBezTo>
                  <a:pt x="5133505" y="1914233"/>
                  <a:pt x="5196924" y="2581792"/>
                  <a:pt x="4852086" y="3055797"/>
                </a:cubicBezTo>
                <a:lnTo>
                  <a:pt x="4777668" y="3147879"/>
                </a:lnTo>
                <a:lnTo>
                  <a:pt x="4694352" y="3231998"/>
                </a:lnTo>
                <a:cubicBezTo>
                  <a:pt x="4261260" y="3627000"/>
                  <a:pt x="3590778" y="3637574"/>
                  <a:pt x="3144632" y="3238188"/>
                </a:cubicBezTo>
                <a:lnTo>
                  <a:pt x="1781787" y="2018176"/>
                </a:lnTo>
                <a:cubicBezTo>
                  <a:pt x="1305899" y="1592164"/>
                  <a:pt x="1265467" y="861029"/>
                  <a:pt x="1691479" y="385141"/>
                </a:cubicBezTo>
                <a:lnTo>
                  <a:pt x="1691478" y="385142"/>
                </a:lnTo>
                <a:cubicBezTo>
                  <a:pt x="1931110" y="117455"/>
                  <a:pt x="2267285" y="-12451"/>
                  <a:pt x="2600268" y="9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err="1"/>
              <a:t>Clic</a:t>
            </a:r>
            <a:r>
              <a:rPr lang="en-US"/>
              <a:t> to Add a picture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85514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2FF33E7-5A37-C6FD-DF13-460EE9FC59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479" y="189100"/>
            <a:ext cx="9086171" cy="480131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algn="l">
              <a:defRPr sz="2800" b="1" cap="none" baseline="0">
                <a:solidFill>
                  <a:schemeClr val="tx1"/>
                </a:solidFill>
                <a:latin typeface="Tenorite" panose="00000500000000000000" pitchFamily="2" charset="0"/>
              </a:defRPr>
            </a:lvl1pPr>
          </a:lstStyle>
          <a:p>
            <a:r>
              <a:rPr lang="en-US"/>
              <a:t>Click to edit 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74669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3 l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2FF33E7-5A37-C6FD-DF13-460EE9FC59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610" y="189100"/>
            <a:ext cx="9044940" cy="1255728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algn="l">
              <a:defRPr sz="2800" b="1" cap="none" baseline="0">
                <a:solidFill>
                  <a:schemeClr val="tx1"/>
                </a:solidFill>
                <a:latin typeface="Tenorite" panose="00000500000000000000" pitchFamily="2" charset="0"/>
              </a:defRPr>
            </a:lvl1pPr>
          </a:lstStyle>
          <a:p>
            <a:r>
              <a:rPr lang="en-US"/>
              <a:t>Click to edit title :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Integer </a:t>
            </a:r>
            <a:r>
              <a:rPr lang="en-US" err="1"/>
              <a:t>posuere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libero ac </a:t>
            </a:r>
            <a:r>
              <a:rPr lang="en-US" err="1"/>
              <a:t>sagittis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id ligula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arcu</a:t>
            </a:r>
            <a:endParaRPr lang="fr-FR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F3590B27-AD07-D992-3823-626532DEF1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5610" y="1454540"/>
            <a:ext cx="9044940" cy="307777"/>
          </a:xfrm>
          <a:prstGeom prst="rect">
            <a:avLst/>
          </a:prstGeom>
        </p:spPr>
        <p:txBody>
          <a:bodyPr vert="horz" lIns="91440" tIns="45720" rIns="91440" bIns="45720" rtlCol="0" anchor="t">
            <a:spAutoFit/>
          </a:bodyPr>
          <a:lstStyle>
            <a:lvl1pPr marL="0" indent="0">
              <a:buNone/>
              <a:defRPr lang="fr-FR" sz="1400">
                <a:solidFill>
                  <a:schemeClr val="accent2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defRPr>
            </a:lvl1pPr>
          </a:lstStyle>
          <a:p>
            <a:pPr marL="228600" lvl="0" indent="-228600">
              <a:lnSpc>
                <a:spcPct val="100000"/>
              </a:lnSpc>
            </a:pPr>
            <a:r>
              <a:rPr lang="en-US"/>
              <a:t>Click to edit subtitle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6727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9133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milion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C751E-73F5-58ED-503E-7E07A9AF97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479" y="189100"/>
            <a:ext cx="9086171" cy="480131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algn="l">
              <a:defRPr sz="2800" b="1" cap="none" baseline="0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r>
              <a:rPr lang="en-US"/>
              <a:t>Click to edit title</a:t>
            </a:r>
            <a:endParaRPr lang="fr-FR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4215B182-518D-701D-3D73-999DBBD8B0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479" y="678359"/>
            <a:ext cx="9086171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>
              <a:buNone/>
              <a:defRPr lang="fr-FR" sz="140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defRPr>
            </a:lvl1pPr>
          </a:lstStyle>
          <a:p>
            <a:pPr marL="228600" lvl="0" indent="-228600">
              <a:lnSpc>
                <a:spcPct val="100000"/>
              </a:lnSpc>
            </a:pPr>
            <a:r>
              <a:rPr lang="en-US"/>
              <a:t>Click to edit subtitle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2721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 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34">
            <a:extLst>
              <a:ext uri="{FF2B5EF4-FFF2-40B4-BE49-F238E27FC236}">
                <a16:creationId xmlns:a16="http://schemas.microsoft.com/office/drawing/2014/main" id="{B761D8D0-1BF2-81BD-91C0-CD600320BA9A}"/>
              </a:ext>
            </a:extLst>
          </p:cNvPr>
          <p:cNvSpPr/>
          <p:nvPr/>
        </p:nvSpPr>
        <p:spPr>
          <a:xfrm>
            <a:off x="6079033" y="-843281"/>
            <a:ext cx="6495756" cy="8544560"/>
          </a:xfrm>
          <a:custGeom>
            <a:avLst/>
            <a:gdLst>
              <a:gd name="connsiteX0" fmla="*/ 1435040 w 6495756"/>
              <a:gd name="connsiteY0" fmla="*/ 0 h 6858000"/>
              <a:gd name="connsiteX1" fmla="*/ 539442 w 6495756"/>
              <a:gd name="connsiteY1" fmla="*/ 1738172 h 6858000"/>
              <a:gd name="connsiteX2" fmla="*/ 0 w 6495756"/>
              <a:gd name="connsiteY2" fmla="*/ 3429000 h 6858000"/>
              <a:gd name="connsiteX3" fmla="*/ 567848 w 6495756"/>
              <a:gd name="connsiteY3" fmla="*/ 5119829 h 6858000"/>
              <a:gd name="connsiteX4" fmla="*/ 1548664 w 6495756"/>
              <a:gd name="connsiteY4" fmla="*/ 6858000 h 6858000"/>
              <a:gd name="connsiteX5" fmla="*/ 6495757 w 6495756"/>
              <a:gd name="connsiteY5" fmla="*/ 6858000 h 6858000"/>
              <a:gd name="connsiteX6" fmla="*/ 6495757 w 6495756"/>
              <a:gd name="connsiteY6" fmla="*/ 0 h 6858000"/>
              <a:gd name="connsiteX7" fmla="*/ 1435040 w 6495756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95756" h="6858000">
                <a:moveTo>
                  <a:pt x="1435040" y="0"/>
                </a:moveTo>
                <a:cubicBezTo>
                  <a:pt x="1435040" y="0"/>
                  <a:pt x="1164034" y="860632"/>
                  <a:pt x="539442" y="1738172"/>
                </a:cubicBezTo>
                <a:cubicBezTo>
                  <a:pt x="539442" y="1738172"/>
                  <a:pt x="0" y="2388667"/>
                  <a:pt x="0" y="3429000"/>
                </a:cubicBezTo>
                <a:cubicBezTo>
                  <a:pt x="0" y="4562735"/>
                  <a:pt x="567848" y="5119829"/>
                  <a:pt x="567848" y="5119829"/>
                </a:cubicBezTo>
                <a:cubicBezTo>
                  <a:pt x="567848" y="5119829"/>
                  <a:pt x="1460876" y="6250452"/>
                  <a:pt x="1548664" y="6858000"/>
                </a:cubicBezTo>
                <a:lnTo>
                  <a:pt x="6495757" y="6858000"/>
                </a:lnTo>
                <a:lnTo>
                  <a:pt x="6495757" y="0"/>
                </a:lnTo>
                <a:lnTo>
                  <a:pt x="1435040" y="0"/>
                </a:lnTo>
                <a:close/>
              </a:path>
            </a:pathLst>
          </a:custGeom>
          <a:solidFill>
            <a:schemeClr val="bg1"/>
          </a:solidFill>
          <a:ln w="2349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reaming Outloud Pro"/>
              <a:ea typeface="+mn-ea"/>
              <a:cs typeface="+mn-cs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4DBF870-F1A2-7BCF-6530-F35BA6B5C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622814" y="-1867976"/>
            <a:ext cx="3615703" cy="9628687"/>
          </a:xfrm>
          <a:prstGeom prst="rect">
            <a:avLst/>
          </a:prstGeo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2A38C8AC-8886-2D2E-4442-BF3F183CFA03}"/>
              </a:ext>
            </a:extLst>
          </p:cNvPr>
          <p:cNvSpPr txBox="1"/>
          <p:nvPr/>
        </p:nvSpPr>
        <p:spPr>
          <a:xfrm>
            <a:off x="567616" y="4269869"/>
            <a:ext cx="4145076" cy="1403512"/>
          </a:xfrm>
          <a:prstGeom prst="rect">
            <a:avLst/>
          </a:prstGeom>
          <a:solidFill>
            <a:schemeClr val="accent2"/>
          </a:solidFill>
        </p:spPr>
        <p:txBody>
          <a:bodyPr wrap="square" tIns="108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Ramona" pitchFamily="2" charset="0"/>
              </a:rPr>
              <a:t>Let’s work </a:t>
            </a:r>
          </a:p>
          <a:p>
            <a:pPr marL="979488" marR="0" lvl="0" indent="0" algn="ctr" defTabSz="914400" rtl="0" eaLnBrk="1" fontAlgn="auto" latinLnBrk="0" hangingPunct="1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Ramona" pitchFamily="2" charset="0"/>
              </a:rPr>
              <a:t>together</a:t>
            </a:r>
            <a:endParaRPr kumimoji="0" lang="fr-FR" sz="44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Ramona" pitchFamily="2" charset="0"/>
            </a:endParaRPr>
          </a:p>
        </p:txBody>
      </p:sp>
      <p:sp>
        <p:nvSpPr>
          <p:cNvPr id="3" name="Forme libre : forme 33">
            <a:extLst>
              <a:ext uri="{FF2B5EF4-FFF2-40B4-BE49-F238E27FC236}">
                <a16:creationId xmlns:a16="http://schemas.microsoft.com/office/drawing/2014/main" id="{80D4F1B8-F0E0-FB7B-316C-D6C915B1FC36}"/>
              </a:ext>
            </a:extLst>
          </p:cNvPr>
          <p:cNvSpPr/>
          <p:nvPr/>
        </p:nvSpPr>
        <p:spPr>
          <a:xfrm>
            <a:off x="1157872" y="5170282"/>
            <a:ext cx="630999" cy="279397"/>
          </a:xfrm>
          <a:custGeom>
            <a:avLst/>
            <a:gdLst>
              <a:gd name="connsiteX0" fmla="*/ 38043 w 310291"/>
              <a:gd name="connsiteY0" fmla="*/ 49032 h 88815"/>
              <a:gd name="connsiteX1" fmla="*/ 0 w 310291"/>
              <a:gd name="connsiteY1" fmla="*/ 49032 h 88815"/>
              <a:gd name="connsiteX2" fmla="*/ 214798 w 310291"/>
              <a:gd name="connsiteY2" fmla="*/ 45633 h 88815"/>
              <a:gd name="connsiteX3" fmla="*/ 77046 w 310291"/>
              <a:gd name="connsiteY3" fmla="*/ 45633 h 88815"/>
              <a:gd name="connsiteX4" fmla="*/ 276925 w 310291"/>
              <a:gd name="connsiteY4" fmla="*/ 88816 h 88815"/>
              <a:gd name="connsiteX5" fmla="*/ 158994 w 310291"/>
              <a:gd name="connsiteY5" fmla="*/ 88816 h 88815"/>
              <a:gd name="connsiteX6" fmla="*/ 169840 w 310291"/>
              <a:gd name="connsiteY6" fmla="*/ 0 h 88815"/>
              <a:gd name="connsiteX7" fmla="*/ 310291 w 310291"/>
              <a:gd name="connsiteY7" fmla="*/ 0 h 88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291" h="88815">
                <a:moveTo>
                  <a:pt x="38043" y="49032"/>
                </a:moveTo>
                <a:lnTo>
                  <a:pt x="0" y="49032"/>
                </a:lnTo>
                <a:moveTo>
                  <a:pt x="214798" y="45633"/>
                </a:moveTo>
                <a:lnTo>
                  <a:pt x="77046" y="45633"/>
                </a:lnTo>
                <a:moveTo>
                  <a:pt x="276925" y="88816"/>
                </a:moveTo>
                <a:lnTo>
                  <a:pt x="158994" y="88816"/>
                </a:lnTo>
                <a:moveTo>
                  <a:pt x="169840" y="0"/>
                </a:moveTo>
                <a:lnTo>
                  <a:pt x="310291" y="0"/>
                </a:lnTo>
              </a:path>
            </a:pathLst>
          </a:custGeom>
          <a:noFill/>
          <a:ln w="14196" cap="flat">
            <a:solidFill>
              <a:schemeClr val="tx2"/>
            </a:solidFill>
            <a:prstDash val="solid"/>
            <a:round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reaming Outloud Pro"/>
              <a:ea typeface="+mn-ea"/>
              <a:cs typeface="+mn-cs"/>
            </a:endParaRP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57BAADAB-204F-23E9-72ED-0204578DA3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559106" y="-459987"/>
            <a:ext cx="6892234" cy="8395068"/>
          </a:xfrm>
          <a:custGeom>
            <a:avLst/>
            <a:gdLst>
              <a:gd name="connsiteX0" fmla="*/ 2695669 w 6892234"/>
              <a:gd name="connsiteY0" fmla="*/ 3562039 h 8395068"/>
              <a:gd name="connsiteX1" fmla="*/ 3684262 w 6892234"/>
              <a:gd name="connsiteY1" fmla="*/ 3963204 h 8395068"/>
              <a:gd name="connsiteX2" fmla="*/ 5557667 w 6892234"/>
              <a:gd name="connsiteY2" fmla="*/ 5640265 h 8395068"/>
              <a:gd name="connsiteX3" fmla="*/ 5680937 w 6892234"/>
              <a:gd name="connsiteY3" fmla="*/ 7869352 h 8395068"/>
              <a:gd name="connsiteX4" fmla="*/ 3451851 w 6892234"/>
              <a:gd name="connsiteY4" fmla="*/ 7992622 h 8395068"/>
              <a:gd name="connsiteX5" fmla="*/ 1578446 w 6892234"/>
              <a:gd name="connsiteY5" fmla="*/ 6315561 h 8395068"/>
              <a:gd name="connsiteX6" fmla="*/ 1455175 w 6892234"/>
              <a:gd name="connsiteY6" fmla="*/ 4086475 h 8395068"/>
              <a:gd name="connsiteX7" fmla="*/ 2695669 w 6892234"/>
              <a:gd name="connsiteY7" fmla="*/ 3562039 h 8395068"/>
              <a:gd name="connsiteX8" fmla="*/ 5111529 w 6892234"/>
              <a:gd name="connsiteY8" fmla="*/ 3499572 h 8395068"/>
              <a:gd name="connsiteX9" fmla="*/ 5111529 w 6892234"/>
              <a:gd name="connsiteY9" fmla="*/ 3499572 h 8395068"/>
              <a:gd name="connsiteX10" fmla="*/ 5111528 w 6892234"/>
              <a:gd name="connsiteY10" fmla="*/ 3499573 h 8395068"/>
              <a:gd name="connsiteX11" fmla="*/ 5655467 w 6892234"/>
              <a:gd name="connsiteY11" fmla="*/ 3238198 h 8395068"/>
              <a:gd name="connsiteX12" fmla="*/ 6224909 w 6892234"/>
              <a:gd name="connsiteY12" fmla="*/ 3438002 h 8395068"/>
              <a:gd name="connsiteX13" fmla="*/ 6629650 w 6892234"/>
              <a:gd name="connsiteY13" fmla="*/ 3800323 h 8395068"/>
              <a:gd name="connsiteX14" fmla="*/ 6691221 w 6892234"/>
              <a:gd name="connsiteY14" fmla="*/ 4913704 h 8395068"/>
              <a:gd name="connsiteX15" fmla="*/ 6691220 w 6892234"/>
              <a:gd name="connsiteY15" fmla="*/ 4913703 h 8395068"/>
              <a:gd name="connsiteX16" fmla="*/ 5577840 w 6892234"/>
              <a:gd name="connsiteY16" fmla="*/ 4975274 h 8395068"/>
              <a:gd name="connsiteX17" fmla="*/ 5173100 w 6892234"/>
              <a:gd name="connsiteY17" fmla="*/ 4612952 h 8395068"/>
              <a:gd name="connsiteX18" fmla="*/ 5017476 w 6892234"/>
              <a:gd name="connsiteY18" fmla="*/ 3628653 h 8395068"/>
              <a:gd name="connsiteX19" fmla="*/ 5111529 w 6892234"/>
              <a:gd name="connsiteY19" fmla="*/ 3499572 h 8395068"/>
              <a:gd name="connsiteX20" fmla="*/ 5229452 w 6892234"/>
              <a:gd name="connsiteY20" fmla="*/ 3391860 h 8395068"/>
              <a:gd name="connsiteX21" fmla="*/ 5655467 w 6892234"/>
              <a:gd name="connsiteY21" fmla="*/ 3238198 h 8395068"/>
              <a:gd name="connsiteX22" fmla="*/ 4777668 w 6892234"/>
              <a:gd name="connsiteY22" fmla="*/ 3147879 h 8395068"/>
              <a:gd name="connsiteX23" fmla="*/ 4777667 w 6892234"/>
              <a:gd name="connsiteY23" fmla="*/ 3147880 h 8395068"/>
              <a:gd name="connsiteX24" fmla="*/ 4777668 w 6892234"/>
              <a:gd name="connsiteY24" fmla="*/ 3147879 h 8395068"/>
              <a:gd name="connsiteX25" fmla="*/ 654395 w 6892234"/>
              <a:gd name="connsiteY25" fmla="*/ 2558463 h 8395068"/>
              <a:gd name="connsiteX26" fmla="*/ 1154615 w 6892234"/>
              <a:gd name="connsiteY26" fmla="*/ 2733978 h 8395068"/>
              <a:gd name="connsiteX27" fmla="*/ 1155508 w 6892234"/>
              <a:gd name="connsiteY27" fmla="*/ 2734777 h 8395068"/>
              <a:gd name="connsiteX28" fmla="*/ 1209595 w 6892234"/>
              <a:gd name="connsiteY28" fmla="*/ 3712814 h 8395068"/>
              <a:gd name="connsiteX29" fmla="*/ 1209594 w 6892234"/>
              <a:gd name="connsiteY29" fmla="*/ 3712813 h 8395068"/>
              <a:gd name="connsiteX30" fmla="*/ 231557 w 6892234"/>
              <a:gd name="connsiteY30" fmla="*/ 3766900 h 8395068"/>
              <a:gd name="connsiteX31" fmla="*/ 230665 w 6892234"/>
              <a:gd name="connsiteY31" fmla="*/ 3766100 h 8395068"/>
              <a:gd name="connsiteX32" fmla="*/ 93959 w 6892234"/>
              <a:gd name="connsiteY32" fmla="*/ 2901454 h 8395068"/>
              <a:gd name="connsiteX33" fmla="*/ 176578 w 6892234"/>
              <a:gd name="connsiteY33" fmla="*/ 2788064 h 8395068"/>
              <a:gd name="connsiteX34" fmla="*/ 280167 w 6892234"/>
              <a:gd name="connsiteY34" fmla="*/ 2693445 h 8395068"/>
              <a:gd name="connsiteX35" fmla="*/ 654395 w 6892234"/>
              <a:gd name="connsiteY35" fmla="*/ 2558463 h 8395068"/>
              <a:gd name="connsiteX36" fmla="*/ 2600268 w 6892234"/>
              <a:gd name="connsiteY36" fmla="*/ 939 h 8395068"/>
              <a:gd name="connsiteX37" fmla="*/ 3324513 w 6892234"/>
              <a:gd name="connsiteY37" fmla="*/ 294834 h 8395068"/>
              <a:gd name="connsiteX38" fmla="*/ 4687360 w 6892234"/>
              <a:gd name="connsiteY38" fmla="*/ 1514846 h 8395068"/>
              <a:gd name="connsiteX39" fmla="*/ 4852086 w 6892234"/>
              <a:gd name="connsiteY39" fmla="*/ 3055797 h 8395068"/>
              <a:gd name="connsiteX40" fmla="*/ 4777668 w 6892234"/>
              <a:gd name="connsiteY40" fmla="*/ 3147879 h 8395068"/>
              <a:gd name="connsiteX41" fmla="*/ 4694352 w 6892234"/>
              <a:gd name="connsiteY41" fmla="*/ 3231998 h 8395068"/>
              <a:gd name="connsiteX42" fmla="*/ 3144632 w 6892234"/>
              <a:gd name="connsiteY42" fmla="*/ 3238188 h 8395068"/>
              <a:gd name="connsiteX43" fmla="*/ 1781787 w 6892234"/>
              <a:gd name="connsiteY43" fmla="*/ 2018176 h 8395068"/>
              <a:gd name="connsiteX44" fmla="*/ 1691479 w 6892234"/>
              <a:gd name="connsiteY44" fmla="*/ 385141 h 8395068"/>
              <a:gd name="connsiteX45" fmla="*/ 1691478 w 6892234"/>
              <a:gd name="connsiteY45" fmla="*/ 385142 h 8395068"/>
              <a:gd name="connsiteX46" fmla="*/ 2600268 w 6892234"/>
              <a:gd name="connsiteY46" fmla="*/ 939 h 839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892234" h="8395068">
                <a:moveTo>
                  <a:pt x="2695669" y="3562039"/>
                </a:moveTo>
                <a:cubicBezTo>
                  <a:pt x="3049186" y="3576255"/>
                  <a:pt x="3400067" y="3708796"/>
                  <a:pt x="3684262" y="3963204"/>
                </a:cubicBezTo>
                <a:lnTo>
                  <a:pt x="5557667" y="5640265"/>
                </a:lnTo>
                <a:cubicBezTo>
                  <a:pt x="6207251" y="6221771"/>
                  <a:pt x="6262441" y="7219767"/>
                  <a:pt x="5680937" y="7869352"/>
                </a:cubicBezTo>
                <a:cubicBezTo>
                  <a:pt x="5099433" y="8518936"/>
                  <a:pt x="4101437" y="8574126"/>
                  <a:pt x="3451851" y="7992622"/>
                </a:cubicBezTo>
                <a:lnTo>
                  <a:pt x="1578446" y="6315561"/>
                </a:lnTo>
                <a:cubicBezTo>
                  <a:pt x="928861" y="5734055"/>
                  <a:pt x="873671" y="4736059"/>
                  <a:pt x="1455175" y="4086475"/>
                </a:cubicBezTo>
                <a:cubicBezTo>
                  <a:pt x="1782271" y="3721084"/>
                  <a:pt x="2241149" y="3543762"/>
                  <a:pt x="2695669" y="3562039"/>
                </a:cubicBezTo>
                <a:close/>
                <a:moveTo>
                  <a:pt x="5111529" y="3499572"/>
                </a:moveTo>
                <a:lnTo>
                  <a:pt x="5111529" y="3499572"/>
                </a:lnTo>
                <a:lnTo>
                  <a:pt x="5111528" y="3499573"/>
                </a:lnTo>
                <a:close/>
                <a:moveTo>
                  <a:pt x="5655467" y="3238198"/>
                </a:moveTo>
                <a:cubicBezTo>
                  <a:pt x="5856949" y="3227056"/>
                  <a:pt x="6062682" y="3292777"/>
                  <a:pt x="6224909" y="3438002"/>
                </a:cubicBezTo>
                <a:lnTo>
                  <a:pt x="6629650" y="3800323"/>
                </a:lnTo>
                <a:cubicBezTo>
                  <a:pt x="6954104" y="4090773"/>
                  <a:pt x="6981671" y="4589250"/>
                  <a:pt x="6691221" y="4913704"/>
                </a:cubicBezTo>
                <a:lnTo>
                  <a:pt x="6691220" y="4913703"/>
                </a:lnTo>
                <a:cubicBezTo>
                  <a:pt x="6400772" y="5238157"/>
                  <a:pt x="5902294" y="5265724"/>
                  <a:pt x="5577840" y="4975274"/>
                </a:cubicBezTo>
                <a:lnTo>
                  <a:pt x="5173100" y="4612952"/>
                </a:lnTo>
                <a:cubicBezTo>
                  <a:pt x="4889203" y="4358809"/>
                  <a:pt x="4832610" y="3945395"/>
                  <a:pt x="5017476" y="3628653"/>
                </a:cubicBezTo>
                <a:lnTo>
                  <a:pt x="5111529" y="3499572"/>
                </a:lnTo>
                <a:lnTo>
                  <a:pt x="5229452" y="3391860"/>
                </a:lnTo>
                <a:cubicBezTo>
                  <a:pt x="5355635" y="3298147"/>
                  <a:pt x="5504356" y="3246555"/>
                  <a:pt x="5655467" y="3238198"/>
                </a:cubicBezTo>
                <a:close/>
                <a:moveTo>
                  <a:pt x="4777668" y="3147879"/>
                </a:moveTo>
                <a:lnTo>
                  <a:pt x="4777667" y="3147880"/>
                </a:lnTo>
                <a:lnTo>
                  <a:pt x="4777668" y="3147879"/>
                </a:lnTo>
                <a:close/>
                <a:moveTo>
                  <a:pt x="654395" y="2558463"/>
                </a:moveTo>
                <a:cubicBezTo>
                  <a:pt x="831385" y="2548674"/>
                  <a:pt x="1012109" y="2606407"/>
                  <a:pt x="1154615" y="2733978"/>
                </a:cubicBezTo>
                <a:lnTo>
                  <a:pt x="1155508" y="2734777"/>
                </a:lnTo>
                <a:cubicBezTo>
                  <a:pt x="1440522" y="2989920"/>
                  <a:pt x="1464737" y="3427801"/>
                  <a:pt x="1209595" y="3712814"/>
                </a:cubicBezTo>
                <a:lnTo>
                  <a:pt x="1209594" y="3712813"/>
                </a:lnTo>
                <a:cubicBezTo>
                  <a:pt x="954452" y="3997827"/>
                  <a:pt x="516570" y="4022042"/>
                  <a:pt x="231557" y="3766900"/>
                </a:cubicBezTo>
                <a:lnTo>
                  <a:pt x="230665" y="3766100"/>
                </a:lnTo>
                <a:cubicBezTo>
                  <a:pt x="-18721" y="3542850"/>
                  <a:pt x="-68435" y="3179691"/>
                  <a:pt x="93959" y="2901454"/>
                </a:cubicBezTo>
                <a:lnTo>
                  <a:pt x="176578" y="2788064"/>
                </a:lnTo>
                <a:lnTo>
                  <a:pt x="280167" y="2693445"/>
                </a:lnTo>
                <a:cubicBezTo>
                  <a:pt x="391011" y="2611124"/>
                  <a:pt x="521653" y="2565804"/>
                  <a:pt x="654395" y="2558463"/>
                </a:cubicBezTo>
                <a:close/>
                <a:moveTo>
                  <a:pt x="2600268" y="939"/>
                </a:moveTo>
                <a:cubicBezTo>
                  <a:pt x="2859254" y="11353"/>
                  <a:pt x="3116311" y="108453"/>
                  <a:pt x="3324513" y="294834"/>
                </a:cubicBezTo>
                <a:lnTo>
                  <a:pt x="4687360" y="1514846"/>
                </a:lnTo>
                <a:cubicBezTo>
                  <a:pt x="5133505" y="1914233"/>
                  <a:pt x="5196924" y="2581792"/>
                  <a:pt x="4852086" y="3055797"/>
                </a:cubicBezTo>
                <a:lnTo>
                  <a:pt x="4777668" y="3147879"/>
                </a:lnTo>
                <a:lnTo>
                  <a:pt x="4694352" y="3231998"/>
                </a:lnTo>
                <a:cubicBezTo>
                  <a:pt x="4261260" y="3627000"/>
                  <a:pt x="3590778" y="3637574"/>
                  <a:pt x="3144632" y="3238188"/>
                </a:cubicBezTo>
                <a:lnTo>
                  <a:pt x="1781787" y="2018176"/>
                </a:lnTo>
                <a:cubicBezTo>
                  <a:pt x="1305899" y="1592164"/>
                  <a:pt x="1265467" y="861029"/>
                  <a:pt x="1691479" y="385141"/>
                </a:cubicBezTo>
                <a:lnTo>
                  <a:pt x="1691478" y="385142"/>
                </a:lnTo>
                <a:cubicBezTo>
                  <a:pt x="1931110" y="117455"/>
                  <a:pt x="2267285" y="-12451"/>
                  <a:pt x="2600268" y="93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err="1"/>
              <a:t>Clic</a:t>
            </a:r>
            <a:r>
              <a:rPr lang="en-US"/>
              <a:t> to Add a picture</a:t>
            </a:r>
            <a:endParaRPr lang="fr-FR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4959219E-B01F-2D40-90D3-DA2FAE6514EB}"/>
              </a:ext>
            </a:extLst>
          </p:cNvPr>
          <p:cNvSpPr txBox="1">
            <a:spLocks/>
          </p:cNvSpPr>
          <p:nvPr/>
        </p:nvSpPr>
        <p:spPr>
          <a:xfrm>
            <a:off x="1016896" y="1240965"/>
            <a:ext cx="1200073" cy="56834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accent2"/>
                </a:solidFill>
                <a:latin typeface="Tenorite" panose="00000500000000000000" pitchFamily="2" charset="0"/>
                <a:ea typeface="+mn-ea"/>
                <a:cs typeface="Dreaming Outloud Pro" panose="03050502040302030504" pitchFamily="66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solidFill>
                  <a:schemeClr val="bg1"/>
                </a:solidFill>
              </a:rPr>
              <a:t>Client logo</a:t>
            </a:r>
          </a:p>
        </p:txBody>
      </p:sp>
      <p:pic>
        <p:nvPicPr>
          <p:cNvPr id="10" name="Graphic 11">
            <a:extLst>
              <a:ext uri="{FF2B5EF4-FFF2-40B4-BE49-F238E27FC236}">
                <a16:creationId xmlns:a16="http://schemas.microsoft.com/office/drawing/2014/main" id="{E4A0F003-16C3-6FA5-3864-440236D8FE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34637" y="1165620"/>
            <a:ext cx="893343" cy="71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00803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fondo Blu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C751E-73F5-58ED-503E-7E07A9AF97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479" y="189100"/>
            <a:ext cx="9086171" cy="490904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algn="l">
              <a:defRPr sz="2800" b="1" cap="none" baseline="0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r>
              <a:rPr lang="en-US" err="1"/>
              <a:t>Clicca</a:t>
            </a:r>
            <a:r>
              <a:rPr lang="en-US"/>
              <a:t> per </a:t>
            </a:r>
            <a:r>
              <a:rPr lang="en-US" err="1"/>
              <a:t>modificare</a:t>
            </a:r>
            <a:r>
              <a:rPr lang="en-US"/>
              <a:t> il </a:t>
            </a:r>
            <a:r>
              <a:rPr lang="en-US" err="1"/>
              <a:t>titolo</a:t>
            </a:r>
            <a:endParaRPr lang="fr-FR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4215B182-518D-701D-3D73-999DBBD8B0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479" y="678359"/>
            <a:ext cx="9086171" cy="33855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>
              <a:buNone/>
              <a:defRPr lang="fr-FR" sz="160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defRPr>
            </a:lvl1pPr>
          </a:lstStyle>
          <a:p>
            <a:pPr marL="228600" lvl="0" indent="-228600">
              <a:lnSpc>
                <a:spcPct val="100000"/>
              </a:lnSpc>
            </a:pPr>
            <a:r>
              <a:rPr lang="en-US" err="1"/>
              <a:t>Clicca</a:t>
            </a:r>
            <a:r>
              <a:rPr lang="en-US"/>
              <a:t> per </a:t>
            </a:r>
            <a:r>
              <a:rPr lang="en-US" err="1"/>
              <a:t>moificare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sottotitoli</a:t>
            </a:r>
            <a:endParaRPr lang="fr-FR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B0BA620-D0F6-D198-B095-0538219E6F4E}"/>
              </a:ext>
            </a:extLst>
          </p:cNvPr>
          <p:cNvSpPr/>
          <p:nvPr userDrawn="1"/>
        </p:nvSpPr>
        <p:spPr>
          <a:xfrm>
            <a:off x="9621078" y="0"/>
            <a:ext cx="2570922" cy="11816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9715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tito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F542CEA1-C188-DE4F-9182-F4CFC1CD776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4253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hapter 2 - 2 logo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0AA896-7428-71B4-15BF-4E83C87E79DA}"/>
              </a:ext>
            </a:extLst>
          </p:cNvPr>
          <p:cNvSpPr/>
          <p:nvPr/>
        </p:nvSpPr>
        <p:spPr>
          <a:xfrm>
            <a:off x="0" y="0"/>
            <a:ext cx="161773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3EEF09A8-611B-B0F7-760D-FF290AA744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820" r="30729"/>
          <a:stretch>
            <a:fillRect/>
          </a:stretch>
        </p:blipFill>
        <p:spPr>
          <a:xfrm flipV="1">
            <a:off x="1545688" y="4924546"/>
            <a:ext cx="10646313" cy="1933455"/>
          </a:xfrm>
          <a:custGeom>
            <a:avLst/>
            <a:gdLst>
              <a:gd name="connsiteX0" fmla="*/ 0 w 10646313"/>
              <a:gd name="connsiteY0" fmla="*/ 1933455 h 1933455"/>
              <a:gd name="connsiteX1" fmla="*/ 10646313 w 10646313"/>
              <a:gd name="connsiteY1" fmla="*/ 1933455 h 1933455"/>
              <a:gd name="connsiteX2" fmla="*/ 10646313 w 10646313"/>
              <a:gd name="connsiteY2" fmla="*/ 0 h 1933455"/>
              <a:gd name="connsiteX3" fmla="*/ 0 w 10646313"/>
              <a:gd name="connsiteY3" fmla="*/ 0 h 193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46313" h="1933455">
                <a:moveTo>
                  <a:pt x="0" y="1933455"/>
                </a:moveTo>
                <a:lnTo>
                  <a:pt x="10646313" y="1933455"/>
                </a:lnTo>
                <a:lnTo>
                  <a:pt x="10646313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3DCE6D8-742A-6400-444B-9FA5AEDD7B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3636" y="3252594"/>
            <a:ext cx="5070634" cy="1281376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>
              <a:lnSpc>
                <a:spcPct val="70000"/>
              </a:lnSpc>
              <a:defRPr sz="5400" b="1" cap="all" baseline="0">
                <a:solidFill>
                  <a:schemeClr val="bg1"/>
                </a:solidFill>
                <a:latin typeface="Tenorite" panose="00000500000000000000" pitchFamily="2" charset="0"/>
              </a:defRPr>
            </a:lvl1pPr>
          </a:lstStyle>
          <a:p>
            <a:r>
              <a:rPr lang="en-US"/>
              <a:t>Click to edit Chapter title</a:t>
            </a:r>
            <a:endParaRPr lang="fr-FR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6ADD2EE-5445-379F-A7E3-04CF5BFD46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3204" y="4584981"/>
            <a:ext cx="5070634" cy="348557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defRPr>
            </a:lvl1pPr>
            <a:lvl2pPr marL="457200" indent="0">
              <a:buNone/>
              <a:defRPr>
                <a:solidFill>
                  <a:schemeClr val="accent2"/>
                </a:solidFill>
              </a:defRPr>
            </a:lvl2pPr>
            <a:lvl3pPr marL="914400" indent="0">
              <a:buNone/>
              <a:defRPr>
                <a:solidFill>
                  <a:schemeClr val="accent2"/>
                </a:solidFill>
              </a:defRPr>
            </a:lvl3pPr>
            <a:lvl4pPr marL="1371600" indent="0">
              <a:buNone/>
              <a:defRPr>
                <a:solidFill>
                  <a:schemeClr val="accent2"/>
                </a:solidFill>
              </a:defRPr>
            </a:lvl4pPr>
            <a:lvl5pPr marL="1828800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subtitle</a:t>
            </a:r>
            <a:endParaRPr lang="fr-FR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1292E64-B591-7643-23E0-0C65705ABA4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606425"/>
            <a:ext cx="4602163" cy="6251575"/>
          </a:xfrm>
          <a:custGeom>
            <a:avLst/>
            <a:gdLst>
              <a:gd name="connsiteX0" fmla="*/ 0 w 4602163"/>
              <a:gd name="connsiteY0" fmla="*/ 0 h 6251575"/>
              <a:gd name="connsiteX1" fmla="*/ 3771855 w 4602163"/>
              <a:gd name="connsiteY1" fmla="*/ 0 h 6251575"/>
              <a:gd name="connsiteX2" fmla="*/ 3934582 w 4602163"/>
              <a:gd name="connsiteY2" fmla="*/ 16404 h 6251575"/>
              <a:gd name="connsiteX3" fmla="*/ 4598163 w 4602163"/>
              <a:gd name="connsiteY3" fmla="*/ 750364 h 6251575"/>
              <a:gd name="connsiteX4" fmla="*/ 4602163 w 4602163"/>
              <a:gd name="connsiteY4" fmla="*/ 829591 h 6251575"/>
              <a:gd name="connsiteX5" fmla="*/ 4602163 w 4602163"/>
              <a:gd name="connsiteY5" fmla="*/ 6251575 h 6251575"/>
              <a:gd name="connsiteX6" fmla="*/ 0 w 4602163"/>
              <a:gd name="connsiteY6" fmla="*/ 6251575 h 625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02163" h="6251575">
                <a:moveTo>
                  <a:pt x="0" y="0"/>
                </a:moveTo>
                <a:lnTo>
                  <a:pt x="3771855" y="0"/>
                </a:lnTo>
                <a:lnTo>
                  <a:pt x="3934582" y="16404"/>
                </a:lnTo>
                <a:cubicBezTo>
                  <a:pt x="4288525" y="88832"/>
                  <a:pt x="4561038" y="384804"/>
                  <a:pt x="4598163" y="750364"/>
                </a:cubicBezTo>
                <a:lnTo>
                  <a:pt x="4602163" y="829591"/>
                </a:lnTo>
                <a:lnTo>
                  <a:pt x="4602163" y="6251575"/>
                </a:lnTo>
                <a:lnTo>
                  <a:pt x="0" y="6251575"/>
                </a:ln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Click to add a picture</a:t>
            </a:r>
          </a:p>
        </p:txBody>
      </p:sp>
      <p:sp>
        <p:nvSpPr>
          <p:cNvPr id="18" name="Graphic 18">
            <a:extLst>
              <a:ext uri="{FF2B5EF4-FFF2-40B4-BE49-F238E27FC236}">
                <a16:creationId xmlns:a16="http://schemas.microsoft.com/office/drawing/2014/main" id="{7B529EDD-B138-11CF-750F-8D1945D5398D}"/>
              </a:ext>
            </a:extLst>
          </p:cNvPr>
          <p:cNvSpPr/>
          <p:nvPr/>
        </p:nvSpPr>
        <p:spPr>
          <a:xfrm>
            <a:off x="5623742" y="2329969"/>
            <a:ext cx="687781" cy="586724"/>
          </a:xfrm>
          <a:custGeom>
            <a:avLst/>
            <a:gdLst>
              <a:gd name="connsiteX0" fmla="*/ 394543 w 687781"/>
              <a:gd name="connsiteY0" fmla="*/ 66153 h 586724"/>
              <a:gd name="connsiteX1" fmla="*/ 300 w 687781"/>
              <a:gd name="connsiteY1" fmla="*/ 329816 h 586724"/>
              <a:gd name="connsiteX2" fmla="*/ 380293 w 687781"/>
              <a:gd name="connsiteY2" fmla="*/ 586713 h 586724"/>
              <a:gd name="connsiteX3" fmla="*/ 687759 w 687781"/>
              <a:gd name="connsiteY3" fmla="*/ 293510 h 586724"/>
              <a:gd name="connsiteX4" fmla="*/ 307432 w 687781"/>
              <a:gd name="connsiteY4" fmla="*/ 293 h 586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781" h="586724">
                <a:moveTo>
                  <a:pt x="394543" y="66153"/>
                </a:moveTo>
                <a:cubicBezTo>
                  <a:pt x="220308" y="30033"/>
                  <a:pt x="-9452" y="135780"/>
                  <a:pt x="300" y="329816"/>
                </a:cubicBezTo>
                <a:cubicBezTo>
                  <a:pt x="10065" y="523852"/>
                  <a:pt x="234125" y="587692"/>
                  <a:pt x="380293" y="586713"/>
                </a:cubicBezTo>
                <a:cubicBezTo>
                  <a:pt x="587352" y="585326"/>
                  <a:pt x="687759" y="440111"/>
                  <a:pt x="687759" y="293510"/>
                </a:cubicBezTo>
                <a:cubicBezTo>
                  <a:pt x="689890" y="91655"/>
                  <a:pt x="545407" y="-6088"/>
                  <a:pt x="307432" y="293"/>
                </a:cubicBezTo>
              </a:path>
            </a:pathLst>
          </a:custGeom>
          <a:noFill/>
          <a:ln w="285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D88E0C1C-6C76-7C7A-4DE8-0C4AE4026E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23742" y="2449052"/>
            <a:ext cx="687781" cy="433965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defRPr>
            </a:lvl1pPr>
            <a:lvl2pPr marL="457200" indent="0">
              <a:buNone/>
              <a:defRPr>
                <a:solidFill>
                  <a:schemeClr val="accent2"/>
                </a:solidFill>
              </a:defRPr>
            </a:lvl2pPr>
            <a:lvl3pPr marL="914400" indent="0">
              <a:buNone/>
              <a:defRPr>
                <a:solidFill>
                  <a:schemeClr val="accent2"/>
                </a:solidFill>
              </a:defRPr>
            </a:lvl3pPr>
            <a:lvl4pPr marL="1371600" indent="0">
              <a:buNone/>
              <a:defRPr>
                <a:solidFill>
                  <a:schemeClr val="accent2"/>
                </a:solidFill>
              </a:defRPr>
            </a:lvl4pPr>
            <a:lvl5pPr marL="1828800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01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1561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1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2FF33E7-5A37-C6FD-DF13-460EE9FC59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479" y="189100"/>
            <a:ext cx="9086171" cy="480131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algn="l">
              <a:defRPr sz="2800" b="1" cap="none" baseline="0">
                <a:solidFill>
                  <a:schemeClr val="tx1"/>
                </a:solidFill>
                <a:latin typeface="Tenorite" panose="00000500000000000000" pitchFamily="2" charset="0"/>
              </a:defRPr>
            </a:lvl1pPr>
          </a:lstStyle>
          <a:p>
            <a:r>
              <a:rPr lang="en-US"/>
              <a:t>Click to edit title</a:t>
            </a:r>
            <a:endParaRPr lang="fr-FR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A8B7D34-0BC6-64B5-7AB7-6A3B070D15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479" y="678359"/>
            <a:ext cx="9086171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>
              <a:buNone/>
              <a:defRPr lang="fr-FR" sz="1400">
                <a:solidFill>
                  <a:schemeClr val="accent2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defRPr>
            </a:lvl1pPr>
          </a:lstStyle>
          <a:p>
            <a:pPr marL="228600" lvl="0" indent="-228600">
              <a:lnSpc>
                <a:spcPct val="100000"/>
              </a:lnSpc>
            </a:pPr>
            <a:r>
              <a:rPr lang="en-US"/>
              <a:t>Click to edit subtitle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150896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41">
            <a:extLst>
              <a:ext uri="{FF2B5EF4-FFF2-40B4-BE49-F238E27FC236}">
                <a16:creationId xmlns:a16="http://schemas.microsoft.com/office/drawing/2014/main" id="{C13CA592-F5F1-8118-6D9A-118BDE188A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7321 w 12192000"/>
              <a:gd name="connsiteY1" fmla="*/ 0 h 6858000"/>
              <a:gd name="connsiteX2" fmla="*/ 127321 w 12192000"/>
              <a:gd name="connsiteY2" fmla="*/ 6361264 h 6858000"/>
              <a:gd name="connsiteX3" fmla="*/ 369414 w 12192000"/>
              <a:gd name="connsiteY3" fmla="*/ 6603357 h 6858000"/>
              <a:gd name="connsiteX4" fmla="*/ 12192000 w 12192000"/>
              <a:gd name="connsiteY4" fmla="*/ 6603357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7321" y="0"/>
                </a:lnTo>
                <a:lnTo>
                  <a:pt x="127321" y="6361264"/>
                </a:lnTo>
                <a:cubicBezTo>
                  <a:pt x="127321" y="6494968"/>
                  <a:pt x="235710" y="6603357"/>
                  <a:pt x="369414" y="6603357"/>
                </a:cubicBezTo>
                <a:lnTo>
                  <a:pt x="12192000" y="6603357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912D3F6B-A9FC-7C47-7535-84F0A0902200}"/>
              </a:ext>
            </a:extLst>
          </p:cNvPr>
          <p:cNvSpPr txBox="1"/>
          <p:nvPr/>
        </p:nvSpPr>
        <p:spPr>
          <a:xfrm>
            <a:off x="3862053" y="6641342"/>
            <a:ext cx="4644216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800">
                <a:solidFill>
                  <a:schemeClr val="tx2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BVA DOXA – ROMENS</a:t>
            </a:r>
          </a:p>
        </p:txBody>
      </p:sp>
      <p:sp>
        <p:nvSpPr>
          <p:cNvPr id="32" name="Espace réservé du titre 23">
            <a:extLst>
              <a:ext uri="{FF2B5EF4-FFF2-40B4-BE49-F238E27FC236}">
                <a16:creationId xmlns:a16="http://schemas.microsoft.com/office/drawing/2014/main" id="{DAE184AE-0BA8-8C12-E1B7-B2CACD26B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560" y="189100"/>
            <a:ext cx="9244173" cy="480131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 marL="0" lvl="0"/>
            <a:r>
              <a:rPr lang="fr-FR"/>
              <a:t>Modifiez le style du titre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DA23AD0-17FD-8B78-1CE8-3969E382FB69}"/>
              </a:ext>
            </a:extLst>
          </p:cNvPr>
          <p:cNvSpPr txBox="1">
            <a:spLocks/>
          </p:cNvSpPr>
          <p:nvPr/>
        </p:nvSpPr>
        <p:spPr>
          <a:xfrm>
            <a:off x="11766550" y="6580485"/>
            <a:ext cx="374307" cy="32829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>
              <a:defRPr sz="800">
                <a:latin typeface="Dreaming Outloud Pro" panose="03050502040302030504" pitchFamily="66" charset="0"/>
                <a:cs typeface="Dreaming Outloud Pro" panose="03050502040302030504" pitchFamily="66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1A290D8D-6BA0-418D-AFED-C65293F70DA0}" type="slidenum">
              <a:rPr lang="en-US" smtClean="0"/>
              <a:pPr lvl="0"/>
              <a:t>‹N›</a:t>
            </a:fld>
            <a:endParaRPr lang="en-US"/>
          </a:p>
        </p:txBody>
      </p:sp>
      <p:sp>
        <p:nvSpPr>
          <p:cNvPr id="4" name="Freeform: Shape 1">
            <a:extLst>
              <a:ext uri="{FF2B5EF4-FFF2-40B4-BE49-F238E27FC236}">
                <a16:creationId xmlns:a16="http://schemas.microsoft.com/office/drawing/2014/main" id="{27E5D372-1B56-520B-A3B5-C6EDA0BCEDD7}"/>
              </a:ext>
            </a:extLst>
          </p:cNvPr>
          <p:cNvSpPr/>
          <p:nvPr/>
        </p:nvSpPr>
        <p:spPr>
          <a:xfrm>
            <a:off x="11112068" y="23837"/>
            <a:ext cx="1079932" cy="942923"/>
          </a:xfrm>
          <a:custGeom>
            <a:avLst/>
            <a:gdLst>
              <a:gd name="connsiteX0" fmla="*/ 0 w 1079932"/>
              <a:gd name="connsiteY0" fmla="*/ 0 h 942923"/>
              <a:gd name="connsiteX1" fmla="*/ 1079932 w 1079932"/>
              <a:gd name="connsiteY1" fmla="*/ 0 h 942923"/>
              <a:gd name="connsiteX2" fmla="*/ 1079932 w 1079932"/>
              <a:gd name="connsiteY2" fmla="*/ 942923 h 942923"/>
              <a:gd name="connsiteX3" fmla="*/ 202595 w 1079932"/>
              <a:gd name="connsiteY3" fmla="*/ 942923 h 942923"/>
              <a:gd name="connsiteX4" fmla="*/ 0 w 1079932"/>
              <a:gd name="connsiteY4" fmla="*/ 740328 h 942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932" h="942923">
                <a:moveTo>
                  <a:pt x="0" y="0"/>
                </a:moveTo>
                <a:lnTo>
                  <a:pt x="1079932" y="0"/>
                </a:lnTo>
                <a:lnTo>
                  <a:pt x="1079932" y="942923"/>
                </a:lnTo>
                <a:lnTo>
                  <a:pt x="202595" y="942923"/>
                </a:lnTo>
                <a:cubicBezTo>
                  <a:pt x="90705" y="942923"/>
                  <a:pt x="0" y="852218"/>
                  <a:pt x="0" y="740328"/>
                </a:cubicBezTo>
                <a:close/>
              </a:path>
            </a:pathLst>
          </a:custGeom>
          <a:solidFill>
            <a:schemeClr val="bg1"/>
          </a:solidFill>
          <a:ln w="14196" cap="flat">
            <a:noFill/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pPr algn="l"/>
            <a:endParaRPr lang="fr-FR"/>
          </a:p>
        </p:txBody>
      </p:sp>
      <p:sp>
        <p:nvSpPr>
          <p:cNvPr id="6" name="Freeform: Shape 3">
            <a:extLst>
              <a:ext uri="{FF2B5EF4-FFF2-40B4-BE49-F238E27FC236}">
                <a16:creationId xmlns:a16="http://schemas.microsoft.com/office/drawing/2014/main" id="{3CECA4FA-EAAF-872D-D7CA-60138A14375A}"/>
              </a:ext>
            </a:extLst>
          </p:cNvPr>
          <p:cNvSpPr/>
          <p:nvPr/>
        </p:nvSpPr>
        <p:spPr>
          <a:xfrm>
            <a:off x="9800777" y="-2"/>
            <a:ext cx="2391223" cy="990601"/>
          </a:xfrm>
          <a:custGeom>
            <a:avLst/>
            <a:gdLst>
              <a:gd name="connsiteX0" fmla="*/ 720385 w 2276135"/>
              <a:gd name="connsiteY0" fmla="*/ 0 h 942924"/>
              <a:gd name="connsiteX1" fmla="*/ 2276135 w 2276135"/>
              <a:gd name="connsiteY1" fmla="*/ 0 h 942924"/>
              <a:gd name="connsiteX2" fmla="*/ 2276135 w 2276135"/>
              <a:gd name="connsiteY2" fmla="*/ 942923 h 942924"/>
              <a:gd name="connsiteX3" fmla="*/ 1079932 w 2276135"/>
              <a:gd name="connsiteY3" fmla="*/ 942923 h 942924"/>
              <a:gd name="connsiteX4" fmla="*/ 1079932 w 2276135"/>
              <a:gd name="connsiteY4" fmla="*/ 942924 h 942924"/>
              <a:gd name="connsiteX5" fmla="*/ 202595 w 2276135"/>
              <a:gd name="connsiteY5" fmla="*/ 942924 h 942924"/>
              <a:gd name="connsiteX6" fmla="*/ 0 w 2276135"/>
              <a:gd name="connsiteY6" fmla="*/ 740329 h 942924"/>
              <a:gd name="connsiteX7" fmla="*/ 0 w 2276135"/>
              <a:gd name="connsiteY7" fmla="*/ 1 h 942924"/>
              <a:gd name="connsiteX8" fmla="*/ 720385 w 2276135"/>
              <a:gd name="connsiteY8" fmla="*/ 1 h 94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76135" h="942924">
                <a:moveTo>
                  <a:pt x="720385" y="0"/>
                </a:moveTo>
                <a:lnTo>
                  <a:pt x="2276135" y="0"/>
                </a:lnTo>
                <a:lnTo>
                  <a:pt x="2276135" y="942923"/>
                </a:lnTo>
                <a:lnTo>
                  <a:pt x="1079932" y="942923"/>
                </a:lnTo>
                <a:lnTo>
                  <a:pt x="1079932" y="942924"/>
                </a:lnTo>
                <a:lnTo>
                  <a:pt x="202595" y="942924"/>
                </a:lnTo>
                <a:cubicBezTo>
                  <a:pt x="90705" y="942924"/>
                  <a:pt x="0" y="852219"/>
                  <a:pt x="0" y="740329"/>
                </a:cubicBezTo>
                <a:lnTo>
                  <a:pt x="0" y="1"/>
                </a:lnTo>
                <a:lnTo>
                  <a:pt x="720385" y="1"/>
                </a:lnTo>
                <a:close/>
              </a:path>
            </a:pathLst>
          </a:custGeom>
          <a:solidFill>
            <a:schemeClr val="bg1"/>
          </a:solidFill>
          <a:ln w="14196" cap="flat">
            <a:noFill/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pPr algn="l"/>
            <a:endParaRPr lang="fr-FR"/>
          </a:p>
        </p:txBody>
      </p:sp>
      <p:pic>
        <p:nvPicPr>
          <p:cNvPr id="13" name="Graphic 13">
            <a:extLst>
              <a:ext uri="{FF2B5EF4-FFF2-40B4-BE49-F238E27FC236}">
                <a16:creationId xmlns:a16="http://schemas.microsoft.com/office/drawing/2014/main" id="{5D61C76D-CCAD-5519-5C71-D548AC59D36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337747" y="285397"/>
            <a:ext cx="511846" cy="40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273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fr-FR" sz="2800" b="1" kern="1200" cap="none" baseline="0" dirty="0" smtClean="0">
          <a:solidFill>
            <a:schemeClr val="tx2"/>
          </a:solidFill>
          <a:latin typeface="Tenorite" panose="000005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fr-FR" sz="1400" kern="1200" dirty="0" smtClean="0">
          <a:solidFill>
            <a:schemeClr val="accent2"/>
          </a:solidFill>
          <a:latin typeface="Dreaming Outloud Pro" panose="03050502040302030504" pitchFamily="66" charset="0"/>
          <a:ea typeface="+mn-ea"/>
          <a:cs typeface="Dreaming Outloud Pro" panose="03050502040302030504" pitchFamily="66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24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20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hyperlink" Target="http://www.bva-dox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egnaposto immagine 8">
            <a:extLst>
              <a:ext uri="{FF2B5EF4-FFF2-40B4-BE49-F238E27FC236}">
                <a16:creationId xmlns:a16="http://schemas.microsoft.com/office/drawing/2014/main" id="{2C46CF05-0EF4-624F-7F93-3ED955035C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5" t="7730" r="36094" b="8949"/>
          <a:stretch>
            <a:fillRect/>
          </a:stretch>
        </p:blipFill>
        <p:spPr>
          <a:xfrm>
            <a:off x="7014509" y="605835"/>
            <a:ext cx="5177492" cy="5645740"/>
          </a:xfrm>
        </p:spPr>
      </p:pic>
      <p:sp>
        <p:nvSpPr>
          <p:cNvPr id="5" name="Titolo 4">
            <a:extLst>
              <a:ext uri="{FF2B5EF4-FFF2-40B4-BE49-F238E27FC236}">
                <a16:creationId xmlns:a16="http://schemas.microsoft.com/office/drawing/2014/main" id="{815CDBE7-FC4B-E6BA-7C23-FFDEB7BD6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11" y="3040358"/>
            <a:ext cx="7386559" cy="757130"/>
          </a:xfrm>
        </p:spPr>
        <p:txBody>
          <a:bodyPr/>
          <a:lstStyle/>
          <a:p>
            <a:r>
              <a:rPr lang="it-IT" dirty="0">
                <a:solidFill>
                  <a:schemeClr val="tx2"/>
                </a:solidFill>
              </a:rPr>
              <a:t>Salute mentale 2025</a:t>
            </a:r>
            <a:endParaRPr lang="it-IT" sz="6600" dirty="0">
              <a:solidFill>
                <a:schemeClr val="tx2"/>
              </a:solidFill>
            </a:endParaRP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4257E671-D41D-5F5C-0227-5E6B7955BE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4011" y="3797488"/>
            <a:ext cx="4926918" cy="348557"/>
          </a:xfrm>
        </p:spPr>
        <p:txBody>
          <a:bodyPr/>
          <a:lstStyle/>
          <a:p>
            <a:r>
              <a:rPr lang="it-IT" dirty="0"/>
              <a:t>Settembre 2025</a:t>
            </a:r>
          </a:p>
        </p:txBody>
      </p:sp>
      <p:pic>
        <p:nvPicPr>
          <p:cNvPr id="3" name="Immagine 2" descr="Immagine che contiene testo, schermata, Carattere, logo  Il contenuto generato dall'IA potrebbe non essere corretto.">
            <a:extLst>
              <a:ext uri="{FF2B5EF4-FFF2-40B4-BE49-F238E27FC236}">
                <a16:creationId xmlns:a16="http://schemas.microsoft.com/office/drawing/2014/main" id="{2F0086F0-BCC0-94E8-2425-114FC03908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792" y="1142967"/>
            <a:ext cx="2521313" cy="88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849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B8EF0-EAEB-8E6B-BCC1-FF9030F5E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D2C3EE-2F96-9F1B-08A9-0CCA40966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479" y="189100"/>
            <a:ext cx="9086171" cy="480131"/>
          </a:xfrm>
        </p:spPr>
        <p:txBody>
          <a:bodyPr/>
          <a:lstStyle/>
          <a:p>
            <a:r>
              <a:rPr lang="it-IT" dirty="0"/>
              <a:t>Un persona con disturbo mentale…</a:t>
            </a:r>
            <a:r>
              <a:rPr lang="it-IT" sz="1800" dirty="0">
                <a:solidFill>
                  <a:srgbClr val="343A41"/>
                </a:solidFill>
                <a:latin typeface="Century Gothic" panose="020F0302020204030204"/>
              </a:rPr>
              <a:t> </a:t>
            </a:r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05001CE-5E8F-99E0-4889-D523BE2D7371}"/>
              </a:ext>
            </a:extLst>
          </p:cNvPr>
          <p:cNvSpPr txBox="1"/>
          <p:nvPr/>
        </p:nvSpPr>
        <p:spPr>
          <a:xfrm>
            <a:off x="432480" y="6033575"/>
            <a:ext cx="1169284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/>
              <a:t>Base: Totale campione 18-65 anni</a:t>
            </a:r>
            <a:endParaRPr lang="it-IT" sz="1050" dirty="0">
              <a:solidFill>
                <a:schemeClr val="accent5"/>
              </a:solidFill>
            </a:endParaRPr>
          </a:p>
          <a:p>
            <a:r>
              <a:rPr lang="it-IT" sz="1050" dirty="0"/>
              <a:t>B4. In che misura ti trovi d’accordo con queste affermazioni</a:t>
            </a:r>
          </a:p>
        </p:txBody>
      </p:sp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C0AA0927-AC5C-F01A-BCAF-05A2EA499B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645446"/>
              </p:ext>
            </p:extLst>
          </p:nvPr>
        </p:nvGraphicFramePr>
        <p:xfrm>
          <a:off x="98426" y="1205932"/>
          <a:ext cx="5826125" cy="4661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70BF9D93-B007-968F-BFEA-B2E1DF1C71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796287"/>
              </p:ext>
            </p:extLst>
          </p:nvPr>
        </p:nvGraphicFramePr>
        <p:xfrm>
          <a:off x="6172200" y="1234506"/>
          <a:ext cx="5505448" cy="4137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8181">
                  <a:extLst>
                    <a:ext uri="{9D8B030D-6E8A-4147-A177-3AD203B41FA5}">
                      <a16:colId xmlns:a16="http://schemas.microsoft.com/office/drawing/2014/main" val="3894285657"/>
                    </a:ext>
                  </a:extLst>
                </a:gridCol>
                <a:gridCol w="688181">
                  <a:extLst>
                    <a:ext uri="{9D8B030D-6E8A-4147-A177-3AD203B41FA5}">
                      <a16:colId xmlns:a16="http://schemas.microsoft.com/office/drawing/2014/main" val="4032378714"/>
                    </a:ext>
                  </a:extLst>
                </a:gridCol>
                <a:gridCol w="688181">
                  <a:extLst>
                    <a:ext uri="{9D8B030D-6E8A-4147-A177-3AD203B41FA5}">
                      <a16:colId xmlns:a16="http://schemas.microsoft.com/office/drawing/2014/main" val="3672776956"/>
                    </a:ext>
                  </a:extLst>
                </a:gridCol>
                <a:gridCol w="688181">
                  <a:extLst>
                    <a:ext uri="{9D8B030D-6E8A-4147-A177-3AD203B41FA5}">
                      <a16:colId xmlns:a16="http://schemas.microsoft.com/office/drawing/2014/main" val="3765936739"/>
                    </a:ext>
                  </a:extLst>
                </a:gridCol>
                <a:gridCol w="688181">
                  <a:extLst>
                    <a:ext uri="{9D8B030D-6E8A-4147-A177-3AD203B41FA5}">
                      <a16:colId xmlns:a16="http://schemas.microsoft.com/office/drawing/2014/main" val="2269488447"/>
                    </a:ext>
                  </a:extLst>
                </a:gridCol>
                <a:gridCol w="688181">
                  <a:extLst>
                    <a:ext uri="{9D8B030D-6E8A-4147-A177-3AD203B41FA5}">
                      <a16:colId xmlns:a16="http://schemas.microsoft.com/office/drawing/2014/main" val="968213444"/>
                    </a:ext>
                  </a:extLst>
                </a:gridCol>
                <a:gridCol w="688181">
                  <a:extLst>
                    <a:ext uri="{9D8B030D-6E8A-4147-A177-3AD203B41FA5}">
                      <a16:colId xmlns:a16="http://schemas.microsoft.com/office/drawing/2014/main" val="415282531"/>
                    </a:ext>
                  </a:extLst>
                </a:gridCol>
                <a:gridCol w="688181">
                  <a:extLst>
                    <a:ext uri="{9D8B030D-6E8A-4147-A177-3AD203B41FA5}">
                      <a16:colId xmlns:a16="http://schemas.microsoft.com/office/drawing/2014/main" val="3652104424"/>
                    </a:ext>
                  </a:extLst>
                </a:gridCol>
              </a:tblGrid>
              <a:tr h="4362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1" u="none" strike="noStrike" dirty="0">
                          <a:solidFill>
                            <a:schemeClr val="accent3"/>
                          </a:solidFill>
                          <a:effectLst/>
                          <a:latin typeface="+mj-lt"/>
                        </a:rPr>
                        <a:t>2022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1" i="1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MEDIA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Uomo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Donna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18-34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anni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35-54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anni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over 54 anni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9216280"/>
                  </a:ext>
                </a:extLst>
              </a:tr>
              <a:tr h="9253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1" u="none" strike="noStrike" dirty="0">
                          <a:solidFill>
                            <a:schemeClr val="accent3"/>
                          </a:solidFill>
                          <a:effectLst/>
                          <a:latin typeface="+mj-lt"/>
                        </a:rPr>
                        <a:t>65%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0" i="1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6,5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72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73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72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7730709"/>
                  </a:ext>
                </a:extLst>
              </a:tr>
              <a:tr h="9253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1" u="none" strike="noStrike" dirty="0">
                          <a:solidFill>
                            <a:schemeClr val="accent3"/>
                          </a:solidFill>
                          <a:effectLst/>
                          <a:latin typeface="+mj-lt"/>
                        </a:rPr>
                        <a:t>55%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0" i="1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6,1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59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4386971"/>
                  </a:ext>
                </a:extLst>
              </a:tr>
              <a:tr h="9253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1" u="none" strike="noStrike" dirty="0">
                          <a:solidFill>
                            <a:schemeClr val="accent3"/>
                          </a:solidFill>
                          <a:effectLst/>
                          <a:latin typeface="+mj-lt"/>
                        </a:rPr>
                        <a:t>49%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0" i="1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5,6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53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58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143145"/>
                  </a:ext>
                </a:extLst>
              </a:tr>
              <a:tr h="9253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1" u="none" strike="noStrike" dirty="0">
                          <a:solidFill>
                            <a:schemeClr val="accent3"/>
                          </a:solidFill>
                          <a:effectLst/>
                          <a:latin typeface="+mj-lt"/>
                        </a:rPr>
                        <a:t>48%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0" i="1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5,7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53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55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637994"/>
                  </a:ext>
                </a:extLst>
              </a:tr>
            </a:tbl>
          </a:graphicData>
        </a:graphic>
      </p:graphicFrame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1297A66-A4E3-96BD-BD2D-54EACBF0E153}"/>
              </a:ext>
            </a:extLst>
          </p:cNvPr>
          <p:cNvSpPr txBox="1"/>
          <p:nvPr/>
        </p:nvSpPr>
        <p:spPr>
          <a:xfrm>
            <a:off x="9140556" y="669231"/>
            <a:ext cx="916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4"/>
                </a:solidFill>
              </a:rPr>
              <a:t>% VERO</a:t>
            </a:r>
          </a:p>
        </p:txBody>
      </p:sp>
    </p:spTree>
    <p:extLst>
      <p:ext uri="{BB962C8B-B14F-4D97-AF65-F5344CB8AC3E}">
        <p14:creationId xmlns:p14="http://schemas.microsoft.com/office/powerpoint/2010/main" val="2521127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76E39-EBB3-4BEF-EB02-538061C71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581C58-41DB-A0C4-DA92-6F8DFF8F3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479" y="189100"/>
            <a:ext cx="10683196" cy="480131"/>
          </a:xfrm>
        </p:spPr>
        <p:txBody>
          <a:bodyPr/>
          <a:lstStyle/>
          <a:p>
            <a:r>
              <a:rPr lang="it-IT" dirty="0"/>
              <a:t>Con chi preferiresti parlare se avessi un disturbo mentale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56BA7BA-05FC-19C6-0153-0E87D9C8F757}"/>
              </a:ext>
            </a:extLst>
          </p:cNvPr>
          <p:cNvSpPr txBox="1"/>
          <p:nvPr/>
        </p:nvSpPr>
        <p:spPr>
          <a:xfrm>
            <a:off x="432480" y="6033575"/>
            <a:ext cx="1169284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/>
              <a:t>Base: Totale campione 18-65 anni</a:t>
            </a:r>
          </a:p>
          <a:p>
            <a:r>
              <a:rPr lang="it-IT" sz="1050" dirty="0"/>
              <a:t>B7b. Se tu avessi un disturbo mentale, con chi preferiresti parlarne?</a:t>
            </a:r>
          </a:p>
        </p:txBody>
      </p:sp>
      <p:graphicFrame>
        <p:nvGraphicFramePr>
          <p:cNvPr id="3" name="Object 5">
            <a:extLst>
              <a:ext uri="{FF2B5EF4-FFF2-40B4-BE49-F238E27FC236}">
                <a16:creationId xmlns:a16="http://schemas.microsoft.com/office/drawing/2014/main" id="{22678FE1-F5EA-59FE-0FB9-2BDF1394AD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0122517"/>
              </p:ext>
            </p:extLst>
          </p:nvPr>
        </p:nvGraphicFramePr>
        <p:xfrm>
          <a:off x="171204" y="1409700"/>
          <a:ext cx="5972041" cy="4156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C7C2F64D-7220-E090-036A-996190394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355121"/>
              </p:ext>
            </p:extLst>
          </p:nvPr>
        </p:nvGraphicFramePr>
        <p:xfrm>
          <a:off x="6096000" y="1028733"/>
          <a:ext cx="4724400" cy="4537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880">
                  <a:extLst>
                    <a:ext uri="{9D8B030D-6E8A-4147-A177-3AD203B41FA5}">
                      <a16:colId xmlns:a16="http://schemas.microsoft.com/office/drawing/2014/main" val="3765936739"/>
                    </a:ext>
                  </a:extLst>
                </a:gridCol>
                <a:gridCol w="944880">
                  <a:extLst>
                    <a:ext uri="{9D8B030D-6E8A-4147-A177-3AD203B41FA5}">
                      <a16:colId xmlns:a16="http://schemas.microsoft.com/office/drawing/2014/main" val="2269488447"/>
                    </a:ext>
                  </a:extLst>
                </a:gridCol>
                <a:gridCol w="944880">
                  <a:extLst>
                    <a:ext uri="{9D8B030D-6E8A-4147-A177-3AD203B41FA5}">
                      <a16:colId xmlns:a16="http://schemas.microsoft.com/office/drawing/2014/main" val="968213444"/>
                    </a:ext>
                  </a:extLst>
                </a:gridCol>
                <a:gridCol w="944880">
                  <a:extLst>
                    <a:ext uri="{9D8B030D-6E8A-4147-A177-3AD203B41FA5}">
                      <a16:colId xmlns:a16="http://schemas.microsoft.com/office/drawing/2014/main" val="415282531"/>
                    </a:ext>
                  </a:extLst>
                </a:gridCol>
                <a:gridCol w="944880">
                  <a:extLst>
                    <a:ext uri="{9D8B030D-6E8A-4147-A177-3AD203B41FA5}">
                      <a16:colId xmlns:a16="http://schemas.microsoft.com/office/drawing/2014/main" val="3652104424"/>
                    </a:ext>
                  </a:extLst>
                </a:gridCol>
              </a:tblGrid>
              <a:tr h="4241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Uomo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Donna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18-34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anni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35-54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anni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over 54 anni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9216280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7730709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386971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7143145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637994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1865510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3707768"/>
                  </a:ext>
                </a:extLst>
              </a:tr>
            </a:tbl>
          </a:graphicData>
        </a:graphic>
      </p:graphicFrame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0CB6FC89-D0AF-251E-2415-70062BE6E561}"/>
              </a:ext>
            </a:extLst>
          </p:cNvPr>
          <p:cNvSpPr/>
          <p:nvPr/>
        </p:nvSpPr>
        <p:spPr>
          <a:xfrm>
            <a:off x="4210051" y="5565803"/>
            <a:ext cx="7915275" cy="109345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/>
              <a:t>2022 «B7. Se tu avessi un disturbo mentale pensi che...»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14% Mi vergognerei a parlarne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78% Preferirei pararne solo in famiglia, non con amici e conoscenti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8% Preferirei non parlarne con nessuno</a:t>
            </a:r>
          </a:p>
        </p:txBody>
      </p:sp>
    </p:spTree>
    <p:extLst>
      <p:ext uri="{BB962C8B-B14F-4D97-AF65-F5344CB8AC3E}">
        <p14:creationId xmlns:p14="http://schemas.microsoft.com/office/powerpoint/2010/main" val="4221058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6E392-DA8E-E6E4-B59B-4D6347F18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63384EA4-4763-B9DB-2D9F-AC724189C7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5701169"/>
              </p:ext>
            </p:extLst>
          </p:nvPr>
        </p:nvGraphicFramePr>
        <p:xfrm>
          <a:off x="866775" y="1046405"/>
          <a:ext cx="10001250" cy="4747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5DD40E18-E708-7F9A-C7BA-EEC88741BE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547210"/>
              </p:ext>
            </p:extLst>
          </p:nvPr>
        </p:nvGraphicFramePr>
        <p:xfrm>
          <a:off x="1267424" y="1842966"/>
          <a:ext cx="9490691" cy="36576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5813">
                  <a:extLst>
                    <a:ext uri="{9D8B030D-6E8A-4147-A177-3AD203B41FA5}">
                      <a16:colId xmlns:a16="http://schemas.microsoft.com/office/drawing/2014/main" val="2597331179"/>
                    </a:ext>
                  </a:extLst>
                </a:gridCol>
                <a:gridCol w="1355813">
                  <a:extLst>
                    <a:ext uri="{9D8B030D-6E8A-4147-A177-3AD203B41FA5}">
                      <a16:colId xmlns:a16="http://schemas.microsoft.com/office/drawing/2014/main" val="1591519798"/>
                    </a:ext>
                  </a:extLst>
                </a:gridCol>
                <a:gridCol w="1355813">
                  <a:extLst>
                    <a:ext uri="{9D8B030D-6E8A-4147-A177-3AD203B41FA5}">
                      <a16:colId xmlns:a16="http://schemas.microsoft.com/office/drawing/2014/main" val="3292868448"/>
                    </a:ext>
                  </a:extLst>
                </a:gridCol>
                <a:gridCol w="1355813">
                  <a:extLst>
                    <a:ext uri="{9D8B030D-6E8A-4147-A177-3AD203B41FA5}">
                      <a16:colId xmlns:a16="http://schemas.microsoft.com/office/drawing/2014/main" val="3592596646"/>
                    </a:ext>
                  </a:extLst>
                </a:gridCol>
                <a:gridCol w="1355813">
                  <a:extLst>
                    <a:ext uri="{9D8B030D-6E8A-4147-A177-3AD203B41FA5}">
                      <a16:colId xmlns:a16="http://schemas.microsoft.com/office/drawing/2014/main" val="350675890"/>
                    </a:ext>
                  </a:extLst>
                </a:gridCol>
                <a:gridCol w="1355813">
                  <a:extLst>
                    <a:ext uri="{9D8B030D-6E8A-4147-A177-3AD203B41FA5}">
                      <a16:colId xmlns:a16="http://schemas.microsoft.com/office/drawing/2014/main" val="2031493272"/>
                    </a:ext>
                  </a:extLst>
                </a:gridCol>
                <a:gridCol w="1355813">
                  <a:extLst>
                    <a:ext uri="{9D8B030D-6E8A-4147-A177-3AD203B41FA5}">
                      <a16:colId xmlns:a16="http://schemas.microsoft.com/office/drawing/2014/main" val="1874090524"/>
                    </a:ext>
                  </a:extLst>
                </a:gridCol>
              </a:tblGrid>
              <a:tr h="273456">
                <a:tc>
                  <a:txBody>
                    <a:bodyPr/>
                    <a:lstStyle/>
                    <a:p>
                      <a:pPr algn="r"/>
                      <a:endParaRPr lang="it-IT" sz="1200" b="0" i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0" i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0" i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0" i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0" i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0" i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0" i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9957276"/>
                  </a:ext>
                </a:extLst>
              </a:tr>
              <a:tr h="3383333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8678159"/>
                  </a:ext>
                </a:extLst>
              </a:tr>
            </a:tbl>
          </a:graphicData>
        </a:graphic>
      </p:graphicFrame>
      <p:sp>
        <p:nvSpPr>
          <p:cNvPr id="2" name="Titolo 1">
            <a:extLst>
              <a:ext uri="{FF2B5EF4-FFF2-40B4-BE49-F238E27FC236}">
                <a16:creationId xmlns:a16="http://schemas.microsoft.com/office/drawing/2014/main" id="{1C819BA8-43B4-9FF6-7E54-AC12A35B3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479" y="189100"/>
            <a:ext cx="10683196" cy="480131"/>
          </a:xfrm>
        </p:spPr>
        <p:txBody>
          <a:bodyPr/>
          <a:lstStyle/>
          <a:p>
            <a:r>
              <a:rPr lang="it-IT" dirty="0"/>
              <a:t>La malattia mentale è curabile?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2F6982F-A5CC-FDC3-0368-A1F1B91A7601}"/>
              </a:ext>
            </a:extLst>
          </p:cNvPr>
          <p:cNvSpPr txBox="1"/>
          <p:nvPr/>
        </p:nvSpPr>
        <p:spPr>
          <a:xfrm>
            <a:off x="432480" y="6033575"/>
            <a:ext cx="1169284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/>
              <a:t>Base: Totale campione 18-65 anni</a:t>
            </a:r>
          </a:p>
          <a:p>
            <a:r>
              <a:rPr lang="it-IT" sz="1050" dirty="0"/>
              <a:t>B8. In generale in che misura diresti che la malattia mentale non è curabile?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7AE48B6-A6E6-69F1-A531-5BADF4D1406E}"/>
              </a:ext>
            </a:extLst>
          </p:cNvPr>
          <p:cNvSpPr txBox="1"/>
          <p:nvPr/>
        </p:nvSpPr>
        <p:spPr>
          <a:xfrm>
            <a:off x="4716520" y="1138456"/>
            <a:ext cx="2758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4"/>
                </a:solidFill>
              </a:rPr>
              <a:t>% È CURABILE (VOTO 1-5)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F2B324D4-F7D6-9621-2887-29828DC483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136415"/>
              </p:ext>
            </p:extLst>
          </p:nvPr>
        </p:nvGraphicFramePr>
        <p:xfrm>
          <a:off x="4136572" y="5570569"/>
          <a:ext cx="61504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50428">
                  <a:extLst>
                    <a:ext uri="{9D8B030D-6E8A-4147-A177-3AD203B41FA5}">
                      <a16:colId xmlns:a16="http://schemas.microsoft.com/office/drawing/2014/main" val="416068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/>
                          </a:solidFill>
                        </a:rPr>
                        <a:t>2025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9221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1898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7AD6D84E-41BD-D237-FDD8-3C59A03B3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3635" y="3252594"/>
            <a:ext cx="5971243" cy="1863074"/>
          </a:xfrm>
        </p:spPr>
        <p:txBody>
          <a:bodyPr/>
          <a:lstStyle/>
          <a:p>
            <a:r>
              <a:rPr lang="it-IT" dirty="0"/>
              <a:t>La salute mentale online</a:t>
            </a:r>
          </a:p>
        </p:txBody>
      </p:sp>
      <p:pic>
        <p:nvPicPr>
          <p:cNvPr id="9" name="Segnaposto immagine 8">
            <a:extLst>
              <a:ext uri="{FF2B5EF4-FFF2-40B4-BE49-F238E27FC236}">
                <a16:creationId xmlns:a16="http://schemas.microsoft.com/office/drawing/2014/main" id="{4945E04A-D8B7-1D78-F1A6-7DFE6F7D623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7" r="9487"/>
          <a:stretch>
            <a:fillRect/>
          </a:stretch>
        </p:blipFill>
        <p:spPr/>
      </p:pic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236C9EFA-AE8E-D60A-9148-7A6006D2AB6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it-IT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297879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101156-B72F-D22B-C3FA-49F337AD1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 social utilizzati e utilizzati tutti i giorni</a:t>
            </a:r>
          </a:p>
        </p:txBody>
      </p:sp>
      <p:graphicFrame>
        <p:nvGraphicFramePr>
          <p:cNvPr id="4" name="Object 5">
            <a:extLst>
              <a:ext uri="{FF2B5EF4-FFF2-40B4-BE49-F238E27FC236}">
                <a16:creationId xmlns:a16="http://schemas.microsoft.com/office/drawing/2014/main" id="{C5C17F08-8AE2-79CC-C3B0-ADCEB293E4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9351670"/>
              </p:ext>
            </p:extLst>
          </p:nvPr>
        </p:nvGraphicFramePr>
        <p:xfrm>
          <a:off x="261256" y="1170836"/>
          <a:ext cx="4180114" cy="4887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FFD7DC38-1F43-0CBF-98E1-4914CB5BDB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93477"/>
              </p:ext>
            </p:extLst>
          </p:nvPr>
        </p:nvGraphicFramePr>
        <p:xfrm>
          <a:off x="653142" y="707953"/>
          <a:ext cx="11299371" cy="42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6457">
                  <a:extLst>
                    <a:ext uri="{9D8B030D-6E8A-4147-A177-3AD203B41FA5}">
                      <a16:colId xmlns:a16="http://schemas.microsoft.com/office/drawing/2014/main" val="2633115644"/>
                    </a:ext>
                  </a:extLst>
                </a:gridCol>
                <a:gridCol w="3766457">
                  <a:extLst>
                    <a:ext uri="{9D8B030D-6E8A-4147-A177-3AD203B41FA5}">
                      <a16:colId xmlns:a16="http://schemas.microsoft.com/office/drawing/2014/main" val="886559206"/>
                    </a:ext>
                  </a:extLst>
                </a:gridCol>
                <a:gridCol w="3766457">
                  <a:extLst>
                    <a:ext uri="{9D8B030D-6E8A-4147-A177-3AD203B41FA5}">
                      <a16:colId xmlns:a16="http://schemas.microsoft.com/office/drawing/2014/main" val="1960043534"/>
                    </a:ext>
                  </a:extLst>
                </a:gridCol>
              </a:tblGrid>
              <a:tr h="4241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18-34 anni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35-54 anni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over 54 anni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5"/>
                  </a:ext>
                </a:extLst>
              </a:tr>
            </a:tbl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FA484E72-A0FF-9C3A-FA07-65053BC8BF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2982903"/>
              </p:ext>
            </p:extLst>
          </p:nvPr>
        </p:nvGraphicFramePr>
        <p:xfrm>
          <a:off x="3951513" y="1170836"/>
          <a:ext cx="4180114" cy="4887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Object 5">
            <a:extLst>
              <a:ext uri="{FF2B5EF4-FFF2-40B4-BE49-F238E27FC236}">
                <a16:creationId xmlns:a16="http://schemas.microsoft.com/office/drawing/2014/main" id="{66E31910-B3C2-C85C-0940-53A50FF06C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3094912"/>
              </p:ext>
            </p:extLst>
          </p:nvPr>
        </p:nvGraphicFramePr>
        <p:xfrm>
          <a:off x="7870370" y="1170836"/>
          <a:ext cx="4180114" cy="4887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182A367A-42AB-2265-94AE-33F096E1C325}"/>
              </a:ext>
            </a:extLst>
          </p:cNvPr>
          <p:cNvSpPr txBox="1"/>
          <p:nvPr/>
        </p:nvSpPr>
        <p:spPr>
          <a:xfrm>
            <a:off x="432479" y="6097244"/>
            <a:ext cx="2319866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dirty="0"/>
              <a:t>Base: Totale campione 18-65 anni </a:t>
            </a:r>
          </a:p>
          <a:p>
            <a:r>
              <a:rPr lang="it-IT" sz="1050" dirty="0"/>
              <a:t>S6. Utilizzi qualcuno di questi social?</a:t>
            </a:r>
          </a:p>
          <a:p>
            <a:r>
              <a:rPr lang="it-IT" sz="1050" dirty="0"/>
              <a:t>S7. Con che frequenza utilizzi...?</a:t>
            </a:r>
          </a:p>
        </p:txBody>
      </p:sp>
    </p:spTree>
    <p:extLst>
      <p:ext uri="{BB962C8B-B14F-4D97-AF65-F5344CB8AC3E}">
        <p14:creationId xmlns:p14="http://schemas.microsoft.com/office/powerpoint/2010/main" val="3835734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9D669BF7-0818-488A-5764-FC248793E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479" y="189100"/>
            <a:ext cx="10549557" cy="867930"/>
          </a:xfrm>
        </p:spPr>
        <p:txBody>
          <a:bodyPr/>
          <a:lstStyle/>
          <a:p>
            <a:r>
              <a:rPr lang="it-IT" dirty="0"/>
              <a:t>Quanto ti riconosci/sei d’accordo con queste affermazioni?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7D08EFE-86E5-7417-1829-B192F80D3227}"/>
              </a:ext>
            </a:extLst>
          </p:cNvPr>
          <p:cNvSpPr txBox="1"/>
          <p:nvPr/>
        </p:nvSpPr>
        <p:spPr>
          <a:xfrm>
            <a:off x="432480" y="6033575"/>
            <a:ext cx="1169284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/>
              <a:t>Base: utilizzano almeno un social</a:t>
            </a:r>
            <a:endParaRPr lang="it-IT" sz="1050" dirty="0">
              <a:solidFill>
                <a:schemeClr val="accent5"/>
              </a:solidFill>
            </a:endParaRPr>
          </a:p>
          <a:p>
            <a:r>
              <a:rPr lang="it-IT" sz="1050" dirty="0"/>
              <a:t>C1. Quando pensi a te stesso, quanto ti riconosci nella frase…</a:t>
            </a:r>
          </a:p>
          <a:p>
            <a:r>
              <a:rPr lang="it-IT" sz="1050" dirty="0"/>
              <a:t>C6. Quanto pensi che le persone sui social siano realmente come appaiono?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24B14C4E-C229-3149-594D-6091AF3FEC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2594976"/>
              </p:ext>
            </p:extLst>
          </p:nvPr>
        </p:nvGraphicFramePr>
        <p:xfrm>
          <a:off x="452778" y="1223199"/>
          <a:ext cx="5826125" cy="4661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7A868589-F03C-4199-349A-561AB79BB6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229537"/>
              </p:ext>
            </p:extLst>
          </p:nvPr>
        </p:nvGraphicFramePr>
        <p:xfrm>
          <a:off x="6661727" y="1312578"/>
          <a:ext cx="4718959" cy="3971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4137">
                  <a:extLst>
                    <a:ext uri="{9D8B030D-6E8A-4147-A177-3AD203B41FA5}">
                      <a16:colId xmlns:a16="http://schemas.microsoft.com/office/drawing/2014/main" val="3396144188"/>
                    </a:ext>
                  </a:extLst>
                </a:gridCol>
                <a:gridCol w="674137">
                  <a:extLst>
                    <a:ext uri="{9D8B030D-6E8A-4147-A177-3AD203B41FA5}">
                      <a16:colId xmlns:a16="http://schemas.microsoft.com/office/drawing/2014/main" val="3672776956"/>
                    </a:ext>
                  </a:extLst>
                </a:gridCol>
                <a:gridCol w="674137">
                  <a:extLst>
                    <a:ext uri="{9D8B030D-6E8A-4147-A177-3AD203B41FA5}">
                      <a16:colId xmlns:a16="http://schemas.microsoft.com/office/drawing/2014/main" val="3765936739"/>
                    </a:ext>
                  </a:extLst>
                </a:gridCol>
                <a:gridCol w="674137">
                  <a:extLst>
                    <a:ext uri="{9D8B030D-6E8A-4147-A177-3AD203B41FA5}">
                      <a16:colId xmlns:a16="http://schemas.microsoft.com/office/drawing/2014/main" val="2269488447"/>
                    </a:ext>
                  </a:extLst>
                </a:gridCol>
                <a:gridCol w="674137">
                  <a:extLst>
                    <a:ext uri="{9D8B030D-6E8A-4147-A177-3AD203B41FA5}">
                      <a16:colId xmlns:a16="http://schemas.microsoft.com/office/drawing/2014/main" val="968213444"/>
                    </a:ext>
                  </a:extLst>
                </a:gridCol>
                <a:gridCol w="674137">
                  <a:extLst>
                    <a:ext uri="{9D8B030D-6E8A-4147-A177-3AD203B41FA5}">
                      <a16:colId xmlns:a16="http://schemas.microsoft.com/office/drawing/2014/main" val="415282531"/>
                    </a:ext>
                  </a:extLst>
                </a:gridCol>
                <a:gridCol w="674137">
                  <a:extLst>
                    <a:ext uri="{9D8B030D-6E8A-4147-A177-3AD203B41FA5}">
                      <a16:colId xmlns:a16="http://schemas.microsoft.com/office/drawing/2014/main" val="3652104424"/>
                    </a:ext>
                  </a:extLst>
                </a:gridCol>
              </a:tblGrid>
              <a:tr h="4134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1" u="none" strike="noStrike" dirty="0">
                          <a:solidFill>
                            <a:schemeClr val="accent4"/>
                          </a:solidFill>
                          <a:effectLst/>
                          <a:latin typeface="+mj-lt"/>
                        </a:rPr>
                        <a:t>Top2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MEDIA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Uomo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Donna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18-34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anni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35-54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anni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over 54 anni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9216280"/>
                  </a:ext>
                </a:extLst>
              </a:tr>
              <a:tr h="11795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1" i="0" u="none" strike="noStrike" dirty="0">
                          <a:solidFill>
                            <a:schemeClr val="accent4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1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5,0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41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40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7730709"/>
                  </a:ext>
                </a:extLst>
              </a:tr>
              <a:tr h="11795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1" i="0" u="none" strike="noStrike" dirty="0">
                          <a:solidFill>
                            <a:schemeClr val="accent4"/>
                          </a:solidFill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1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39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637994"/>
                  </a:ext>
                </a:extLst>
              </a:tr>
              <a:tr h="117955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1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3,8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458725"/>
                  </a:ext>
                </a:extLst>
              </a:tr>
            </a:tbl>
          </a:graphicData>
        </a:graphic>
      </p:graphicFrame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E45D18C-27A8-58E2-2FAE-80C6A437880C}"/>
              </a:ext>
            </a:extLst>
          </p:cNvPr>
          <p:cNvSpPr txBox="1"/>
          <p:nvPr/>
        </p:nvSpPr>
        <p:spPr>
          <a:xfrm>
            <a:off x="8835756" y="834916"/>
            <a:ext cx="2102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4"/>
                </a:solidFill>
              </a:rPr>
              <a:t>% VERO (voto 6-10)</a:t>
            </a:r>
          </a:p>
        </p:txBody>
      </p:sp>
    </p:spTree>
    <p:extLst>
      <p:ext uri="{BB962C8B-B14F-4D97-AF65-F5344CB8AC3E}">
        <p14:creationId xmlns:p14="http://schemas.microsoft.com/office/powerpoint/2010/main" val="3801289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8ADA9-0079-1880-8D12-DB4B6F82A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368DCFBF-4E1A-1024-3592-F15575C39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Accordo con alcune affermazioni 2/2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E26D88F-FBE1-B649-8FEF-7DD606596903}"/>
              </a:ext>
            </a:extLst>
          </p:cNvPr>
          <p:cNvSpPr txBox="1"/>
          <p:nvPr/>
        </p:nvSpPr>
        <p:spPr>
          <a:xfrm>
            <a:off x="432480" y="6033575"/>
            <a:ext cx="1169284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/>
              <a:t>Base: utilizzano almeno un social</a:t>
            </a:r>
            <a:endParaRPr lang="it-IT" sz="1050" dirty="0">
              <a:solidFill>
                <a:schemeClr val="accent5"/>
              </a:solidFill>
            </a:endParaRPr>
          </a:p>
          <a:p>
            <a:r>
              <a:rPr lang="it-IT" sz="1050" dirty="0"/>
              <a:t>C3. Quanto sei d'accordo con le seguenti affermazioni?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67D3452B-A11E-0556-F04C-0A93839A77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1384639"/>
              </p:ext>
            </p:extLst>
          </p:nvPr>
        </p:nvGraphicFramePr>
        <p:xfrm>
          <a:off x="452778" y="1223199"/>
          <a:ext cx="5826125" cy="4661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40000449-B14F-BAF9-5F81-A18071CF58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973273"/>
              </p:ext>
            </p:extLst>
          </p:nvPr>
        </p:nvGraphicFramePr>
        <p:xfrm>
          <a:off x="6661727" y="1312577"/>
          <a:ext cx="4718959" cy="4108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4137">
                  <a:extLst>
                    <a:ext uri="{9D8B030D-6E8A-4147-A177-3AD203B41FA5}">
                      <a16:colId xmlns:a16="http://schemas.microsoft.com/office/drawing/2014/main" val="3396144188"/>
                    </a:ext>
                  </a:extLst>
                </a:gridCol>
                <a:gridCol w="674137">
                  <a:extLst>
                    <a:ext uri="{9D8B030D-6E8A-4147-A177-3AD203B41FA5}">
                      <a16:colId xmlns:a16="http://schemas.microsoft.com/office/drawing/2014/main" val="3672776956"/>
                    </a:ext>
                  </a:extLst>
                </a:gridCol>
                <a:gridCol w="674137">
                  <a:extLst>
                    <a:ext uri="{9D8B030D-6E8A-4147-A177-3AD203B41FA5}">
                      <a16:colId xmlns:a16="http://schemas.microsoft.com/office/drawing/2014/main" val="3765936739"/>
                    </a:ext>
                  </a:extLst>
                </a:gridCol>
                <a:gridCol w="674137">
                  <a:extLst>
                    <a:ext uri="{9D8B030D-6E8A-4147-A177-3AD203B41FA5}">
                      <a16:colId xmlns:a16="http://schemas.microsoft.com/office/drawing/2014/main" val="2269488447"/>
                    </a:ext>
                  </a:extLst>
                </a:gridCol>
                <a:gridCol w="674137">
                  <a:extLst>
                    <a:ext uri="{9D8B030D-6E8A-4147-A177-3AD203B41FA5}">
                      <a16:colId xmlns:a16="http://schemas.microsoft.com/office/drawing/2014/main" val="968213444"/>
                    </a:ext>
                  </a:extLst>
                </a:gridCol>
                <a:gridCol w="674137">
                  <a:extLst>
                    <a:ext uri="{9D8B030D-6E8A-4147-A177-3AD203B41FA5}">
                      <a16:colId xmlns:a16="http://schemas.microsoft.com/office/drawing/2014/main" val="415282531"/>
                    </a:ext>
                  </a:extLst>
                </a:gridCol>
                <a:gridCol w="674137">
                  <a:extLst>
                    <a:ext uri="{9D8B030D-6E8A-4147-A177-3AD203B41FA5}">
                      <a16:colId xmlns:a16="http://schemas.microsoft.com/office/drawing/2014/main" val="3652104424"/>
                    </a:ext>
                  </a:extLst>
                </a:gridCol>
              </a:tblGrid>
              <a:tr h="4150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1" u="none" strike="noStrike" dirty="0">
                          <a:solidFill>
                            <a:schemeClr val="accent4"/>
                          </a:solidFill>
                          <a:effectLst/>
                          <a:latin typeface="+mj-lt"/>
                        </a:rPr>
                        <a:t>Top2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MEDIA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Uomo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Donna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18-34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anni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35-54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anni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over 54 anni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9216280"/>
                  </a:ext>
                </a:extLst>
              </a:tr>
              <a:tr h="91891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200" b="1" i="1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6,9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7730709"/>
                  </a:ext>
                </a:extLst>
              </a:tr>
              <a:tr h="91891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200" b="1" i="1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5,9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9829468"/>
                  </a:ext>
                </a:extLst>
              </a:tr>
              <a:tr h="91891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200" b="1" i="1" u="none" strike="noStrike" kern="12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5,5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1029041"/>
                  </a:ext>
                </a:extLst>
              </a:tr>
              <a:tr h="91891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200" b="1" i="1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637994"/>
                  </a:ext>
                </a:extLst>
              </a:tr>
            </a:tbl>
          </a:graphicData>
        </a:graphic>
      </p:graphicFrame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FEDEFF2-2763-655E-7F38-A4FF28E11A2F}"/>
              </a:ext>
            </a:extLst>
          </p:cNvPr>
          <p:cNvSpPr txBox="1"/>
          <p:nvPr/>
        </p:nvSpPr>
        <p:spPr>
          <a:xfrm>
            <a:off x="8835756" y="834916"/>
            <a:ext cx="916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4"/>
                </a:solidFill>
              </a:rPr>
              <a:t>% VERO</a:t>
            </a:r>
          </a:p>
        </p:txBody>
      </p:sp>
    </p:spTree>
    <p:extLst>
      <p:ext uri="{BB962C8B-B14F-4D97-AF65-F5344CB8AC3E}">
        <p14:creationId xmlns:p14="http://schemas.microsoft.com/office/powerpoint/2010/main" val="693184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A748E531-9632-C038-9FC2-958D1F91F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818304"/>
              </p:ext>
            </p:extLst>
          </p:nvPr>
        </p:nvGraphicFramePr>
        <p:xfrm>
          <a:off x="1911300" y="1143958"/>
          <a:ext cx="9036000" cy="4889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597331179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1591519798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3292868448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3592596646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350675890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31493272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1874090524"/>
                    </a:ext>
                  </a:extLst>
                </a:gridCol>
              </a:tblGrid>
              <a:tr h="279646">
                <a:tc>
                  <a:txBody>
                    <a:bodyPr/>
                    <a:lstStyle/>
                    <a:p>
                      <a:pPr algn="r"/>
                      <a:endParaRPr lang="it-IT" sz="1200" b="0" i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0" i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0" i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0" i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0" i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0" i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0" i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9957276"/>
                  </a:ext>
                </a:extLst>
              </a:tr>
              <a:tr h="4609971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8678159"/>
                  </a:ext>
                </a:extLst>
              </a:tr>
            </a:tbl>
          </a:graphicData>
        </a:graphic>
      </p:graphicFrame>
      <p:sp>
        <p:nvSpPr>
          <p:cNvPr id="2" name="Titolo 1">
            <a:extLst>
              <a:ext uri="{FF2B5EF4-FFF2-40B4-BE49-F238E27FC236}">
                <a16:creationId xmlns:a16="http://schemas.microsoft.com/office/drawing/2014/main" id="{E443682B-0047-8014-B7B5-8DDB68DC3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479" y="189100"/>
            <a:ext cx="10106212" cy="867930"/>
          </a:xfrm>
        </p:spPr>
        <p:txBody>
          <a:bodyPr/>
          <a:lstStyle/>
          <a:p>
            <a:r>
              <a:rPr lang="it-IT" dirty="0"/>
              <a:t>Oggi ti rappresenti in modo più autentico o più costruito sui social?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7BE4303-BA7B-F504-C08A-B19D1EBF4467}"/>
              </a:ext>
            </a:extLst>
          </p:cNvPr>
          <p:cNvSpPr txBox="1"/>
          <p:nvPr/>
        </p:nvSpPr>
        <p:spPr>
          <a:xfrm>
            <a:off x="432480" y="6033575"/>
            <a:ext cx="1169284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/>
              <a:t>Base: utilizzano almeno un social</a:t>
            </a:r>
            <a:endParaRPr lang="it-IT" sz="1050" dirty="0">
              <a:solidFill>
                <a:schemeClr val="accent5"/>
              </a:solidFill>
            </a:endParaRPr>
          </a:p>
          <a:p>
            <a:r>
              <a:rPr lang="it-IT" sz="1050" dirty="0"/>
              <a:t>C4. Pensando a quando hai iniziato a usare i social, diresti che oggi ti rappresenti in modo più autentico o più costruito?</a:t>
            </a:r>
          </a:p>
        </p:txBody>
      </p: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F9D68A34-51E7-E04F-4601-15928FDF91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4735326"/>
              </p:ext>
            </p:extLst>
          </p:nvPr>
        </p:nvGraphicFramePr>
        <p:xfrm>
          <a:off x="1095375" y="1431958"/>
          <a:ext cx="10001250" cy="4747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ttangolo 2">
            <a:extLst>
              <a:ext uri="{FF2B5EF4-FFF2-40B4-BE49-F238E27FC236}">
                <a16:creationId xmlns:a16="http://schemas.microsoft.com/office/drawing/2014/main" id="{8B6FBEC6-14D1-8794-8866-C5BF084553C7}"/>
              </a:ext>
            </a:extLst>
          </p:cNvPr>
          <p:cNvSpPr/>
          <p:nvPr/>
        </p:nvSpPr>
        <p:spPr>
          <a:xfrm>
            <a:off x="7181849" y="1515690"/>
            <a:ext cx="1047751" cy="1056059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3253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357BFC-040C-C19A-AB13-8D9BEF4A6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479" y="189100"/>
            <a:ext cx="9919835" cy="867930"/>
          </a:xfrm>
        </p:spPr>
        <p:txBody>
          <a:bodyPr/>
          <a:lstStyle/>
          <a:p>
            <a:r>
              <a:rPr lang="it-IT" dirty="0"/>
              <a:t>Ti è mai capitato di sentirti inadeguato o ansioso dopo aver navigato sui social?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A9187A1-69EC-4DD2-A638-169FCE573983}"/>
              </a:ext>
            </a:extLst>
          </p:cNvPr>
          <p:cNvSpPr txBox="1"/>
          <p:nvPr/>
        </p:nvSpPr>
        <p:spPr>
          <a:xfrm>
            <a:off x="432480" y="6033575"/>
            <a:ext cx="1169284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/>
              <a:t>Base: utilizzano almeno un social</a:t>
            </a:r>
            <a:endParaRPr lang="it-IT" sz="1050" dirty="0">
              <a:solidFill>
                <a:schemeClr val="accent5"/>
              </a:solidFill>
            </a:endParaRPr>
          </a:p>
          <a:p>
            <a:r>
              <a:rPr lang="it-IT" sz="1050" dirty="0"/>
              <a:t>C7. Ti è mai capitato di sentirti inadeguato o ansioso dopo aver navigato sui social?</a:t>
            </a:r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379CDED7-1A3A-DF78-A7A8-4AF2D429BF4F}"/>
              </a:ext>
            </a:extLst>
          </p:cNvPr>
          <p:cNvGraphicFramePr>
            <a:graphicFrameLocks noGrp="1"/>
          </p:cNvGraphicFramePr>
          <p:nvPr/>
        </p:nvGraphicFramePr>
        <p:xfrm>
          <a:off x="1911300" y="1143958"/>
          <a:ext cx="9036000" cy="4889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597331179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1591519798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3292868448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3592596646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350675890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31493272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1874090524"/>
                    </a:ext>
                  </a:extLst>
                </a:gridCol>
              </a:tblGrid>
              <a:tr h="279646">
                <a:tc>
                  <a:txBody>
                    <a:bodyPr/>
                    <a:lstStyle/>
                    <a:p>
                      <a:pPr algn="r"/>
                      <a:endParaRPr lang="it-IT" sz="1200" b="0" i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0" i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0" i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0" i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0" i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0" i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it-IT" sz="1200" b="0" i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9957276"/>
                  </a:ext>
                </a:extLst>
              </a:tr>
              <a:tr h="4609971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8678159"/>
                  </a:ext>
                </a:extLst>
              </a:tr>
            </a:tbl>
          </a:graphicData>
        </a:graphic>
      </p:graphicFrame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24885FA6-10D6-B770-A1DD-E8FDE21003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5287009"/>
              </p:ext>
            </p:extLst>
          </p:nvPr>
        </p:nvGraphicFramePr>
        <p:xfrm>
          <a:off x="1095375" y="1431958"/>
          <a:ext cx="10001250" cy="4747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ttangolo 6">
            <a:extLst>
              <a:ext uri="{FF2B5EF4-FFF2-40B4-BE49-F238E27FC236}">
                <a16:creationId xmlns:a16="http://schemas.microsoft.com/office/drawing/2014/main" id="{EFC2476F-F5A1-C805-9D4A-1061660D6935}"/>
              </a:ext>
            </a:extLst>
          </p:cNvPr>
          <p:cNvSpPr/>
          <p:nvPr/>
        </p:nvSpPr>
        <p:spPr>
          <a:xfrm>
            <a:off x="7181849" y="1487116"/>
            <a:ext cx="1047751" cy="970334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0513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6AB33-3A9B-28FC-DDD7-7EDC81188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A9753982-298C-4199-2292-D28EAF2ED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479" y="189100"/>
            <a:ext cx="10447957" cy="480131"/>
          </a:xfrm>
        </p:spPr>
        <p:txBody>
          <a:bodyPr/>
          <a:lstStyle/>
          <a:p>
            <a:r>
              <a:rPr lang="it-IT" dirty="0"/>
              <a:t>Quanto pensi che il tuo benessere mentale sia influenzato da…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F882E9D-0DB1-2D4B-CB8A-630AF39A3EA2}"/>
              </a:ext>
            </a:extLst>
          </p:cNvPr>
          <p:cNvSpPr txBox="1"/>
          <p:nvPr/>
        </p:nvSpPr>
        <p:spPr>
          <a:xfrm>
            <a:off x="432480" y="6033575"/>
            <a:ext cx="1169284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/>
              <a:t>Base: utilizzano almeno un social</a:t>
            </a:r>
            <a:endParaRPr lang="it-IT" sz="1050" dirty="0">
              <a:solidFill>
                <a:schemeClr val="accent5"/>
              </a:solidFill>
            </a:endParaRPr>
          </a:p>
          <a:p>
            <a:r>
              <a:rPr lang="it-IT" sz="1050" dirty="0"/>
              <a:t>C8. Quanto pensi che il tuo benessere mentale sia influenzato da…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4F953626-B929-5748-6ADF-27BFAE3BB6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7392009"/>
              </p:ext>
            </p:extLst>
          </p:nvPr>
        </p:nvGraphicFramePr>
        <p:xfrm>
          <a:off x="452778" y="1223199"/>
          <a:ext cx="5826125" cy="4661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4B3CF2B2-8905-E3C4-D6C5-010D8E7B8C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726903"/>
              </p:ext>
            </p:extLst>
          </p:nvPr>
        </p:nvGraphicFramePr>
        <p:xfrm>
          <a:off x="6661727" y="1312578"/>
          <a:ext cx="4718959" cy="4026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4137">
                  <a:extLst>
                    <a:ext uri="{9D8B030D-6E8A-4147-A177-3AD203B41FA5}">
                      <a16:colId xmlns:a16="http://schemas.microsoft.com/office/drawing/2014/main" val="3396144188"/>
                    </a:ext>
                  </a:extLst>
                </a:gridCol>
                <a:gridCol w="674137">
                  <a:extLst>
                    <a:ext uri="{9D8B030D-6E8A-4147-A177-3AD203B41FA5}">
                      <a16:colId xmlns:a16="http://schemas.microsoft.com/office/drawing/2014/main" val="3672776956"/>
                    </a:ext>
                  </a:extLst>
                </a:gridCol>
                <a:gridCol w="674137">
                  <a:extLst>
                    <a:ext uri="{9D8B030D-6E8A-4147-A177-3AD203B41FA5}">
                      <a16:colId xmlns:a16="http://schemas.microsoft.com/office/drawing/2014/main" val="3765936739"/>
                    </a:ext>
                  </a:extLst>
                </a:gridCol>
                <a:gridCol w="674137">
                  <a:extLst>
                    <a:ext uri="{9D8B030D-6E8A-4147-A177-3AD203B41FA5}">
                      <a16:colId xmlns:a16="http://schemas.microsoft.com/office/drawing/2014/main" val="2269488447"/>
                    </a:ext>
                  </a:extLst>
                </a:gridCol>
                <a:gridCol w="674137">
                  <a:extLst>
                    <a:ext uri="{9D8B030D-6E8A-4147-A177-3AD203B41FA5}">
                      <a16:colId xmlns:a16="http://schemas.microsoft.com/office/drawing/2014/main" val="968213444"/>
                    </a:ext>
                  </a:extLst>
                </a:gridCol>
                <a:gridCol w="674137">
                  <a:extLst>
                    <a:ext uri="{9D8B030D-6E8A-4147-A177-3AD203B41FA5}">
                      <a16:colId xmlns:a16="http://schemas.microsoft.com/office/drawing/2014/main" val="415282531"/>
                    </a:ext>
                  </a:extLst>
                </a:gridCol>
                <a:gridCol w="674137">
                  <a:extLst>
                    <a:ext uri="{9D8B030D-6E8A-4147-A177-3AD203B41FA5}">
                      <a16:colId xmlns:a16="http://schemas.microsoft.com/office/drawing/2014/main" val="3652104424"/>
                    </a:ext>
                  </a:extLst>
                </a:gridCol>
              </a:tblGrid>
              <a:tr h="4138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1" u="none" strike="noStrike" dirty="0">
                          <a:solidFill>
                            <a:schemeClr val="accent4"/>
                          </a:solidFill>
                          <a:effectLst/>
                          <a:latin typeface="+mj-lt"/>
                        </a:rPr>
                        <a:t>Top2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</a:rPr>
                        <a:t>MEDIA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Uomo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Donna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18-34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anni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35-54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anni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over 54 anni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9216280"/>
                  </a:ext>
                </a:extLst>
              </a:tr>
              <a:tr h="71873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200" b="1" i="1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7730709"/>
                  </a:ext>
                </a:extLst>
              </a:tr>
              <a:tr h="71873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200" b="1" i="1" u="none" strike="noStrike" kern="12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2998956"/>
                  </a:ext>
                </a:extLst>
              </a:tr>
              <a:tr h="71873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200" b="1" i="1" u="none" strike="noStrike" kern="12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9829468"/>
                  </a:ext>
                </a:extLst>
              </a:tr>
              <a:tr h="71873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200" b="1" i="1" u="none" strike="noStrike" kern="12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1029041"/>
                  </a:ext>
                </a:extLst>
              </a:tr>
              <a:tr h="71873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200" b="1" i="1" u="none" strike="noStrike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637994"/>
                  </a:ext>
                </a:extLst>
              </a:tr>
            </a:tbl>
          </a:graphicData>
        </a:graphic>
      </p:graphicFrame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A70035A-3C09-3667-8278-626D83CE5264}"/>
              </a:ext>
            </a:extLst>
          </p:cNvPr>
          <p:cNvSpPr txBox="1"/>
          <p:nvPr/>
        </p:nvSpPr>
        <p:spPr>
          <a:xfrm>
            <a:off x="8835756" y="834916"/>
            <a:ext cx="1651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4"/>
                </a:solidFill>
              </a:rPr>
              <a:t>% è influenzato</a:t>
            </a:r>
          </a:p>
        </p:txBody>
      </p:sp>
    </p:spTree>
    <p:extLst>
      <p:ext uri="{BB962C8B-B14F-4D97-AF65-F5344CB8AC3E}">
        <p14:creationId xmlns:p14="http://schemas.microsoft.com/office/powerpoint/2010/main" val="1094203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C89B9D5A-FE0E-BB12-1DCB-E474FF9CE3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03567" y="2958474"/>
            <a:ext cx="2504834" cy="102338"/>
          </a:xfrm>
          <a:prstGeom prst="rect">
            <a:avLst/>
          </a:prstGeom>
        </p:spPr>
      </p:pic>
      <p:sp>
        <p:nvSpPr>
          <p:cNvPr id="6" name="Titolo 1">
            <a:hlinkClick r:id="rId4"/>
            <a:extLst>
              <a:ext uri="{FF2B5EF4-FFF2-40B4-BE49-F238E27FC236}">
                <a16:creationId xmlns:a16="http://schemas.microsoft.com/office/drawing/2014/main" id="{493F0A04-D1CF-8FCD-3F8C-E78FFFDFB5FD}"/>
              </a:ext>
            </a:extLst>
          </p:cNvPr>
          <p:cNvSpPr txBox="1">
            <a:spLocks/>
          </p:cNvSpPr>
          <p:nvPr/>
        </p:nvSpPr>
        <p:spPr>
          <a:xfrm>
            <a:off x="9846321" y="5967934"/>
            <a:ext cx="2345679" cy="78349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it-IT" sz="1400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www.bva-doxa.com</a:t>
            </a:r>
            <a:endParaRPr lang="it-IT" sz="1400">
              <a:solidFill>
                <a:srgbClr val="2A3239"/>
              </a:solidFill>
              <a:latin typeface="Tenorite" panose="020B0604020202020204" charset="0"/>
              <a:ea typeface="Verdana" panose="020B0604030504040204" pitchFamily="34" charset="0"/>
              <a:cs typeface="Helvetica Neue Medium" panose="02000503000000020004" pitchFamily="2" charset="0"/>
            </a:endParaRPr>
          </a:p>
        </p:txBody>
      </p:sp>
      <p:sp>
        <p:nvSpPr>
          <p:cNvPr id="2" name="Rectangle : avec coins arrondis en haut 37">
            <a:extLst>
              <a:ext uri="{FF2B5EF4-FFF2-40B4-BE49-F238E27FC236}">
                <a16:creationId xmlns:a16="http://schemas.microsoft.com/office/drawing/2014/main" id="{E105E555-4843-05B1-4A4D-BBFC4EAECA36}"/>
              </a:ext>
            </a:extLst>
          </p:cNvPr>
          <p:cNvSpPr/>
          <p:nvPr/>
        </p:nvSpPr>
        <p:spPr>
          <a:xfrm rot="5400000">
            <a:off x="840588" y="3469267"/>
            <a:ext cx="1994930" cy="36761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 w="14196" cap="flat">
            <a:noFill/>
            <a:prstDash val="solid"/>
            <a:round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7" name="Graphic 13">
            <a:extLst>
              <a:ext uri="{FF2B5EF4-FFF2-40B4-BE49-F238E27FC236}">
                <a16:creationId xmlns:a16="http://schemas.microsoft.com/office/drawing/2014/main" id="{2F7BC200-882D-7943-AB8F-ADE0D08D4AD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80546" y="4793141"/>
            <a:ext cx="1282628" cy="1021093"/>
          </a:xfrm>
          <a:prstGeom prst="rect">
            <a:avLst/>
          </a:prstGeom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91EB4F96-21FB-D500-F9B7-F64F10FE7BF0}"/>
              </a:ext>
            </a:extLst>
          </p:cNvPr>
          <p:cNvSpPr txBox="1">
            <a:spLocks/>
          </p:cNvSpPr>
          <p:nvPr/>
        </p:nvSpPr>
        <p:spPr>
          <a:xfrm>
            <a:off x="1112357" y="1245944"/>
            <a:ext cx="8733964" cy="14319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it-IT" sz="1600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PERCHÈ SCEGLIERE </a:t>
            </a:r>
            <a:r>
              <a:rPr lang="it-IT" sz="1600" b="1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BVA DOXA</a:t>
            </a:r>
          </a:p>
          <a:p>
            <a:pPr>
              <a:lnSpc>
                <a:spcPts val="1640"/>
              </a:lnSpc>
            </a:pPr>
            <a:br>
              <a:rPr lang="it-IT" sz="1200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</a:br>
            <a:r>
              <a:rPr lang="it-IT" sz="1200" b="1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Solidità</a:t>
            </a:r>
            <a:r>
              <a:rPr lang="it-IT" sz="1200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 e affidabilità storica  /  </a:t>
            </a:r>
            <a:r>
              <a:rPr lang="it-IT" sz="1200" b="1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Esperienza</a:t>
            </a:r>
            <a:r>
              <a:rPr lang="it-IT" sz="1200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 estesa e maturata in 70+ anni  /  </a:t>
            </a:r>
            <a:r>
              <a:rPr lang="it-IT" sz="1200" b="1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Soluzioni </a:t>
            </a:r>
            <a:r>
              <a:rPr lang="it-IT" sz="1200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proprietarie e personalizzabili  /</a:t>
            </a:r>
          </a:p>
          <a:p>
            <a:pPr>
              <a:lnSpc>
                <a:spcPts val="1640"/>
              </a:lnSpc>
            </a:pPr>
            <a:r>
              <a:rPr lang="it-IT" sz="1200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Continua </a:t>
            </a:r>
            <a:r>
              <a:rPr lang="it-IT" sz="1200" b="1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innovazione</a:t>
            </a:r>
            <a:r>
              <a:rPr lang="it-IT" sz="1200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: pioniere nel digital e nelle scienze comportamentali  / Team variegato di </a:t>
            </a:r>
            <a:r>
              <a:rPr lang="it-IT" sz="1200" b="1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specialisti</a:t>
            </a:r>
            <a:r>
              <a:rPr lang="it-IT" sz="1200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: ricercatori, analisti, data scientist, sociologi…  /  Human intelligence, </a:t>
            </a:r>
            <a:r>
              <a:rPr lang="it-IT" sz="1200" b="1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flessibilità</a:t>
            </a:r>
            <a:r>
              <a:rPr lang="it-IT" sz="1200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 di pensiero</a:t>
            </a:r>
          </a:p>
          <a:p>
            <a:pPr>
              <a:lnSpc>
                <a:spcPts val="1640"/>
              </a:lnSpc>
            </a:pPr>
            <a:r>
              <a:rPr lang="it-IT" sz="1200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E velocità di esecuzione  /  </a:t>
            </a:r>
            <a:r>
              <a:rPr lang="it-IT" sz="1200" b="1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Consulenza focalizzata </a:t>
            </a:r>
            <a:r>
              <a:rPr lang="it-IT" sz="1200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sul business e il settore  /  </a:t>
            </a:r>
            <a:r>
              <a:rPr lang="it-IT" sz="1200" b="1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Internazionalità</a:t>
            </a:r>
            <a:r>
              <a:rPr lang="it-IT" sz="1200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 e capacità globali</a:t>
            </a:r>
          </a:p>
          <a:p>
            <a:pPr>
              <a:lnSpc>
                <a:spcPct val="100000"/>
              </a:lnSpc>
            </a:pPr>
            <a:br>
              <a:rPr lang="it-IT" sz="600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</a:br>
            <a:endParaRPr lang="it-IT" sz="600">
              <a:solidFill>
                <a:schemeClr val="bg1"/>
              </a:solidFill>
              <a:ea typeface="Verdana" panose="020B0604030504040204" pitchFamily="34" charset="0"/>
              <a:cs typeface="Helvetica Neue Medium" panose="02000503000000020004" pitchFamily="2" charset="0"/>
            </a:endParaRPr>
          </a:p>
          <a:p>
            <a:pPr>
              <a:lnSpc>
                <a:spcPct val="100000"/>
              </a:lnSpc>
            </a:pPr>
            <a:r>
              <a:rPr lang="it-IT" sz="1400" b="1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PASSIONE</a:t>
            </a:r>
            <a:r>
              <a:rPr lang="it-IT" sz="1400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 NEL NOSTRO LAVORO</a:t>
            </a:r>
          </a:p>
          <a:p>
            <a:pPr>
              <a:lnSpc>
                <a:spcPct val="100000"/>
              </a:lnSpc>
            </a:pPr>
            <a:br>
              <a:rPr lang="it-IT" sz="1200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</a:br>
            <a:r>
              <a:rPr lang="it-IT" sz="1200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it-IT" sz="1400">
                <a:solidFill>
                  <a:schemeClr val="bg1"/>
                </a:solidFill>
                <a:ea typeface="Verdana" panose="020B0604030504040204" pitchFamily="34" charset="0"/>
              </a:rPr>
              <a:t>silvia.castagna@bva-doxa.com</a:t>
            </a:r>
          </a:p>
          <a:p>
            <a:pPr>
              <a:lnSpc>
                <a:spcPct val="150000"/>
              </a:lnSpc>
            </a:pPr>
            <a:r>
              <a:rPr lang="it-IT" sz="1400">
                <a:solidFill>
                  <a:schemeClr val="bg1"/>
                </a:solidFill>
                <a:ea typeface="Verdana" panose="020B0604030504040204" pitchFamily="34" charset="0"/>
                <a:cs typeface="Helvetica Neue Medium" panose="02000503000000020004" pitchFamily="2" charset="0"/>
              </a:rPr>
              <a:t>cristina.liverani@bva-doxa.com</a:t>
            </a:r>
          </a:p>
        </p:txBody>
      </p:sp>
    </p:spTree>
    <p:extLst>
      <p:ext uri="{BB962C8B-B14F-4D97-AF65-F5344CB8AC3E}">
        <p14:creationId xmlns:p14="http://schemas.microsoft.com/office/powerpoint/2010/main" val="27001768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DOXA 2 logos PPT">
  <a:themeElements>
    <a:clrScheme name="Couleurs BVA HOUSES">
      <a:dk1>
        <a:srgbClr val="010444"/>
      </a:dk1>
      <a:lt1>
        <a:srgbClr val="FFFFFF"/>
      </a:lt1>
      <a:dk2>
        <a:srgbClr val="010444"/>
      </a:dk2>
      <a:lt2>
        <a:srgbClr val="F4F4F4"/>
      </a:lt2>
      <a:accent1>
        <a:srgbClr val="FFA300"/>
      </a:accent1>
      <a:accent2>
        <a:srgbClr val="EB0000"/>
      </a:accent2>
      <a:accent3>
        <a:srgbClr val="FF6700"/>
      </a:accent3>
      <a:accent4>
        <a:srgbClr val="97C928"/>
      </a:accent4>
      <a:accent5>
        <a:srgbClr val="009CEB"/>
      </a:accent5>
      <a:accent6>
        <a:srgbClr val="FFFFFF"/>
      </a:accent6>
      <a:hlink>
        <a:srgbClr val="FF6700"/>
      </a:hlink>
      <a:folHlink>
        <a:srgbClr val="010444"/>
      </a:folHlink>
    </a:clrScheme>
    <a:fontScheme name="Personnalisé 4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hème DOXA 2 logos PPT" id="{88936B44-D3A9-4561-99E5-5BB0FB33C6C6}" vid="{C65D2332-F35A-4096-998F-C31AEFE7278C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0A5D11B-9713-491D-BF81-C1D298503A12}">
  <we:reference id="wa104380602" version="3.7.0.0" store="it-IT" storeType="OMEX"/>
  <we:alternateReferences>
    <we:reference id="wa104380602" version="3.7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661</Words>
  <Application>Microsoft Office PowerPoint</Application>
  <PresentationFormat>Widescreen</PresentationFormat>
  <Paragraphs>241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 Gothic</vt:lpstr>
      <vt:lpstr>Dreaming Outloud Pro</vt:lpstr>
      <vt:lpstr>Tenorite</vt:lpstr>
      <vt:lpstr>Verdana</vt:lpstr>
      <vt:lpstr>Thème DOXA 2 logos PPT</vt:lpstr>
      <vt:lpstr>Salute mentale 2025</vt:lpstr>
      <vt:lpstr>Un persona con disturbo mentale… </vt:lpstr>
      <vt:lpstr>Con chi preferiresti parlare se avessi un disturbo mentale</vt:lpstr>
      <vt:lpstr>La malattia mentale è curabile?</vt:lpstr>
      <vt:lpstr>La salute mentale online</vt:lpstr>
      <vt:lpstr>I social utilizzati e utilizzati tutti i giorni</vt:lpstr>
      <vt:lpstr>Quanto ti riconosci/sei d’accordo con queste affermazioni?</vt:lpstr>
      <vt:lpstr>Accordo con alcune affermazioni 2/2</vt:lpstr>
      <vt:lpstr>Oggi ti rappresenti in modo più autentico o più costruito sui social?</vt:lpstr>
      <vt:lpstr>Ti è mai capitato di sentirti inadeguato o ansioso dopo aver navigato sui social?</vt:lpstr>
      <vt:lpstr>Quanto pensi che il tuo benessere mentale sia influenzato da…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Donegani, Maria Giulia</dc:creator>
  <cp:lastModifiedBy>Di Monte Paola</cp:lastModifiedBy>
  <cp:revision>3</cp:revision>
  <cp:lastPrinted>2022-08-04T14:38:02Z</cp:lastPrinted>
  <dcterms:created xsi:type="dcterms:W3CDTF">2022-07-21T11:05:34Z</dcterms:created>
  <dcterms:modified xsi:type="dcterms:W3CDTF">2025-09-25T12:24:29Z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9806124-d4ec-4f28-938b-95d24b1a5bf7_Enabled">
    <vt:lpwstr>true</vt:lpwstr>
  </property>
  <property fmtid="{D5CDD505-2E9C-101B-9397-08002B2CF9AE}" pid="3" name="MSIP_Label_69806124-d4ec-4f28-938b-95d24b1a5bf7_SetDate">
    <vt:lpwstr>2025-03-14T09:57:57Z</vt:lpwstr>
  </property>
  <property fmtid="{D5CDD505-2E9C-101B-9397-08002B2CF9AE}" pid="4" name="MSIP_Label_69806124-d4ec-4f28-938b-95d24b1a5bf7_Method">
    <vt:lpwstr>Standard</vt:lpwstr>
  </property>
  <property fmtid="{D5CDD505-2E9C-101B-9397-08002B2CF9AE}" pid="5" name="MSIP_Label_69806124-d4ec-4f28-938b-95d24b1a5bf7_Name">
    <vt:lpwstr>defa4170-0d19-0005-0004-bc88714345d2</vt:lpwstr>
  </property>
  <property fmtid="{D5CDD505-2E9C-101B-9397-08002B2CF9AE}" pid="6" name="MSIP_Label_69806124-d4ec-4f28-938b-95d24b1a5bf7_SiteId">
    <vt:lpwstr>a83a72cc-f120-4748-b45f-997bc69c5c81</vt:lpwstr>
  </property>
  <property fmtid="{D5CDD505-2E9C-101B-9397-08002B2CF9AE}" pid="7" name="MSIP_Label_69806124-d4ec-4f28-938b-95d24b1a5bf7_ActionId">
    <vt:lpwstr>366468c2-7815-4811-8f76-3f88979cea38</vt:lpwstr>
  </property>
  <property fmtid="{D5CDD505-2E9C-101B-9397-08002B2CF9AE}" pid="8" name="MSIP_Label_69806124-d4ec-4f28-938b-95d24b1a5bf7_ContentBits">
    <vt:lpwstr>0</vt:lpwstr>
  </property>
  <property fmtid="{D5CDD505-2E9C-101B-9397-08002B2CF9AE}" pid="9" name="MSIP_Label_69806124-d4ec-4f28-938b-95d24b1a5bf7_Tag">
    <vt:lpwstr>10, 3, 0, 1</vt:lpwstr>
  </property>
</Properties>
</file>